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handoutMasterIdLst>
    <p:handoutMasterId r:id="rId70"/>
  </p:handoutMasterIdLst>
  <p:sldIdLst>
    <p:sldId id="256" r:id="rId2"/>
    <p:sldId id="327" r:id="rId3"/>
    <p:sldId id="303" r:id="rId4"/>
    <p:sldId id="304" r:id="rId5"/>
    <p:sldId id="337" r:id="rId6"/>
    <p:sldId id="339" r:id="rId7"/>
    <p:sldId id="341" r:id="rId8"/>
    <p:sldId id="333" r:id="rId9"/>
    <p:sldId id="336" r:id="rId10"/>
    <p:sldId id="342" r:id="rId11"/>
    <p:sldId id="338" r:id="rId12"/>
    <p:sldId id="358" r:id="rId13"/>
    <p:sldId id="257" r:id="rId14"/>
    <p:sldId id="258" r:id="rId15"/>
    <p:sldId id="259" r:id="rId16"/>
    <p:sldId id="263" r:id="rId17"/>
    <p:sldId id="264" r:id="rId18"/>
    <p:sldId id="265" r:id="rId19"/>
    <p:sldId id="306" r:id="rId20"/>
    <p:sldId id="360" r:id="rId21"/>
    <p:sldId id="268" r:id="rId22"/>
    <p:sldId id="300" r:id="rId23"/>
    <p:sldId id="273" r:id="rId24"/>
    <p:sldId id="274" r:id="rId25"/>
    <p:sldId id="361" r:id="rId26"/>
    <p:sldId id="271" r:id="rId27"/>
    <p:sldId id="272" r:id="rId28"/>
    <p:sldId id="362" r:id="rId29"/>
    <p:sldId id="363" r:id="rId30"/>
    <p:sldId id="364" r:id="rId31"/>
    <p:sldId id="365" r:id="rId32"/>
    <p:sldId id="275" r:id="rId33"/>
    <p:sldId id="278" r:id="rId34"/>
    <p:sldId id="279" r:id="rId35"/>
    <p:sldId id="288" r:id="rId36"/>
    <p:sldId id="280" r:id="rId37"/>
    <p:sldId id="296" r:id="rId38"/>
    <p:sldId id="297" r:id="rId39"/>
    <p:sldId id="309" r:id="rId40"/>
    <p:sldId id="310" r:id="rId41"/>
    <p:sldId id="353" r:id="rId42"/>
    <p:sldId id="366" r:id="rId43"/>
    <p:sldId id="351" r:id="rId44"/>
    <p:sldId id="332" r:id="rId45"/>
    <p:sldId id="319" r:id="rId46"/>
    <p:sldId id="328" r:id="rId47"/>
    <p:sldId id="329" r:id="rId48"/>
    <p:sldId id="326" r:id="rId49"/>
    <p:sldId id="331" r:id="rId50"/>
    <p:sldId id="325" r:id="rId51"/>
    <p:sldId id="324" r:id="rId52"/>
    <p:sldId id="323" r:id="rId53"/>
    <p:sldId id="312" r:id="rId54"/>
    <p:sldId id="352" r:id="rId55"/>
    <p:sldId id="308" r:id="rId56"/>
    <p:sldId id="290" r:id="rId57"/>
    <p:sldId id="289" r:id="rId58"/>
    <p:sldId id="317" r:id="rId59"/>
    <p:sldId id="348" r:id="rId60"/>
    <p:sldId id="349" r:id="rId61"/>
    <p:sldId id="350" r:id="rId62"/>
    <p:sldId id="354" r:id="rId63"/>
    <p:sldId id="355" r:id="rId64"/>
    <p:sldId id="356" r:id="rId65"/>
    <p:sldId id="357" r:id="rId66"/>
    <p:sldId id="344" r:id="rId67"/>
    <p:sldId id="345" r:id="rId68"/>
    <p:sldId id="307" r:id="rId69"/>
  </p:sldIdLst>
  <p:sldSz cx="9144000" cy="6858000" type="screen4x3"/>
  <p:notesSz cx="6858000" cy="9296400"/>
  <p:defaultTex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9524" autoAdjust="0"/>
  </p:normalViewPr>
  <p:slideViewPr>
    <p:cSldViewPr>
      <p:cViewPr varScale="1">
        <p:scale>
          <a:sx n="108" d="100"/>
          <a:sy n="108" d="100"/>
        </p:scale>
        <p:origin x="-100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US"/>
          </a:p>
        </p:txBody>
      </p:sp>
      <p:sp>
        <p:nvSpPr>
          <p:cNvPr id="63491" name="Rectangle 3"/>
          <p:cNvSpPr>
            <a:spLocks noGrp="1" noChangeArrowheads="1"/>
          </p:cNvSpPr>
          <p:nvPr>
            <p:ph type="dt" sz="quarter"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63492" name="Rectangle 4"/>
          <p:cNvSpPr>
            <a:spLocks noGrp="1" noChangeArrowheads="1"/>
          </p:cNvSpPr>
          <p:nvPr>
            <p:ph type="ftr" sz="quarter" idx="2"/>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a:p>
        </p:txBody>
      </p:sp>
      <p:sp>
        <p:nvSpPr>
          <p:cNvPr id="63493" name="Rectangle 5"/>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29F79EB-6C5E-4513-830A-E46DDF59D768}" type="slidenum">
              <a:rPr lang="en-US"/>
              <a:pPr/>
              <a:t>‹#›</a:t>
            </a:fld>
            <a:endParaRPr lang="en-US"/>
          </a:p>
        </p:txBody>
      </p:sp>
    </p:spTree>
    <p:extLst>
      <p:ext uri="{BB962C8B-B14F-4D97-AF65-F5344CB8AC3E}">
        <p14:creationId xmlns:p14="http://schemas.microsoft.com/office/powerpoint/2010/main" val="9106049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CB9654-13FF-46C2-894B-C14DCF393037}"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1FBC-2ADA-4470-9B62-B926B4455A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D513812-D5F4-4228-AFAB-8D29683A9F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47361-535D-4071-8C45-B3AAACF5AF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0A9847-A83F-4851-9216-7BFD88FF58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AA29E-3B92-4716-8B20-BB890D8308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9D8E8-E01F-4E8E-B9D2-B2E34E7176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FD8C9D-45E3-459A-A336-DE0CC47158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822C6-0F07-4CFB-A628-42C181E7F2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3339-2F0E-482E-ABE0-20AA972687B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A55D943-06D5-4617-9B1B-E9D4E5E2E4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C99EB78-1279-416A-84EA-F45E31264B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348880"/>
            <a:ext cx="8077200" cy="2680320"/>
          </a:xfrm>
        </p:spPr>
        <p:txBody>
          <a:bodyPr>
            <a:normAutofit/>
          </a:bodyPr>
          <a:lstStyle/>
          <a:p>
            <a:r>
              <a:rPr lang="en-CA" dirty="0" smtClean="0"/>
              <a:t>Purpose Focused Stewardship: </a:t>
            </a:r>
            <a:br>
              <a:rPr lang="en-CA" dirty="0" smtClean="0"/>
            </a:br>
            <a:r>
              <a:rPr lang="en-CA" sz="4000" dirty="0" smtClean="0"/>
              <a:t>        </a:t>
            </a:r>
            <a:r>
              <a:rPr lang="en-CA" sz="4000" b="0" i="1" dirty="0" smtClean="0"/>
              <a:t>Ten Ways to Increase Giving</a:t>
            </a:r>
            <a:br>
              <a:rPr lang="en-CA" sz="4000" b="0" i="1" dirty="0" smtClean="0"/>
            </a:br>
            <a:r>
              <a:rPr lang="en-CA" sz="4000" b="0" i="1" dirty="0"/>
              <a:t>	</a:t>
            </a:r>
            <a:r>
              <a:rPr lang="en-CA" sz="4000" b="0" i="1" dirty="0" smtClean="0"/>
              <a:t>to Your Church </a:t>
            </a:r>
            <a:endParaRPr lang="en-US" sz="4000" b="0" i="1" dirty="0"/>
          </a:p>
        </p:txBody>
      </p:sp>
      <p:sp>
        <p:nvSpPr>
          <p:cNvPr id="2051" name="Rectangle 3"/>
          <p:cNvSpPr>
            <a:spLocks noGrp="1" noChangeArrowheads="1"/>
          </p:cNvSpPr>
          <p:nvPr>
            <p:ph type="subTitle" idx="1"/>
          </p:nvPr>
        </p:nvSpPr>
        <p:spPr>
          <a:xfrm>
            <a:off x="685800" y="476672"/>
            <a:ext cx="8077200" cy="1080120"/>
          </a:xfrm>
        </p:spPr>
        <p:txBody>
          <a:bodyPr/>
          <a:lstStyle/>
          <a:p>
            <a:pPr>
              <a:lnSpc>
                <a:spcPct val="80000"/>
              </a:lnSpc>
            </a:pPr>
            <a:r>
              <a:rPr lang="en-CA" sz="3200" b="1" i="1" dirty="0" smtClean="0">
                <a:solidFill>
                  <a:schemeClr val="accent1"/>
                </a:solidFill>
              </a:rPr>
              <a:t>Transforming Church Finances</a:t>
            </a:r>
            <a:endParaRPr lang="en-CA" sz="3200" b="1" i="1" dirty="0">
              <a:solidFill>
                <a:schemeClr val="accent1"/>
              </a:solidFill>
            </a:endParaRPr>
          </a:p>
          <a:p>
            <a:pPr>
              <a:lnSpc>
                <a:spcPct val="80000"/>
              </a:lnSpc>
            </a:pPr>
            <a:endParaRPr lang="en-CA" sz="2000" dirty="0"/>
          </a:p>
          <a:p>
            <a:pPr>
              <a:lnSpc>
                <a:spcPct val="80000"/>
              </a:lnSpc>
            </a:pPr>
            <a:r>
              <a:rPr lang="en-CA" sz="2000" b="1" dirty="0" smtClean="0"/>
              <a:t>Alan L. </a:t>
            </a:r>
            <a:r>
              <a:rPr lang="en-CA" sz="2000" b="1" dirty="0" smtClean="0"/>
              <a:t>Griffin  (agriffin46526@comcast.net)</a:t>
            </a:r>
            <a:endParaRPr lang="en-U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500"/>
                                        <p:tgtEl>
                                          <p:spTgt spid="2051">
                                            <p:txEl>
                                              <p:pRg st="2" end="2"/>
                                            </p:txEl>
                                          </p:spTgt>
                                        </p:tgtEl>
                                      </p:cBhvr>
                                    </p:animEffect>
                                    <p:anim calcmode="lin" valueType="num">
                                      <p:cBhvr>
                                        <p:cTn id="22"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05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3.  Pastor and </a:t>
            </a:r>
            <a:r>
              <a:rPr lang="en-US" dirty="0"/>
              <a:t>Session Must </a:t>
            </a:r>
            <a:r>
              <a:rPr lang="en-US" dirty="0" smtClean="0"/>
              <a:t>Lead</a:t>
            </a:r>
            <a:br>
              <a:rPr lang="en-US" dirty="0" smtClean="0"/>
            </a:br>
            <a:endParaRPr lang="en-US" dirty="0"/>
          </a:p>
        </p:txBody>
      </p:sp>
      <p:sp>
        <p:nvSpPr>
          <p:cNvPr id="3" name="Content Placeholder 2"/>
          <p:cNvSpPr>
            <a:spLocks noGrp="1"/>
          </p:cNvSpPr>
          <p:nvPr>
            <p:ph idx="1"/>
          </p:nvPr>
        </p:nvSpPr>
        <p:spPr/>
        <p:txBody>
          <a:bodyPr>
            <a:normAutofit/>
          </a:bodyPr>
          <a:lstStyle/>
          <a:p>
            <a:r>
              <a:rPr lang="en-US" sz="2800" dirty="0" smtClean="0"/>
              <a:t>Pastors must overcome difficulty in talking about money.  After all, much </a:t>
            </a:r>
            <a:r>
              <a:rPr lang="en-US" sz="2800" dirty="0"/>
              <a:t>of Jesus’ teaching was related to our relationship with money and the call to </a:t>
            </a:r>
            <a:r>
              <a:rPr lang="en-US" sz="2800" dirty="0" smtClean="0"/>
              <a:t>generosity.  </a:t>
            </a:r>
          </a:p>
          <a:p>
            <a:r>
              <a:rPr lang="en-US" sz="2800" dirty="0" smtClean="0"/>
              <a:t>We must pray study and get our act together.  </a:t>
            </a:r>
          </a:p>
          <a:p>
            <a:r>
              <a:rPr lang="en-US" sz="2800" dirty="0" smtClean="0"/>
              <a:t>Elders should practice “money-talk” </a:t>
            </a:r>
            <a:r>
              <a:rPr lang="en-US" sz="2800" dirty="0"/>
              <a:t>as </a:t>
            </a:r>
            <a:r>
              <a:rPr lang="en-US" sz="2800" dirty="0" smtClean="0"/>
              <a:t>redemptive conversation. </a:t>
            </a:r>
          </a:p>
          <a:p>
            <a:pPr lvl="0"/>
            <a:r>
              <a:rPr lang="en-US" sz="2800" dirty="0" smtClean="0"/>
              <a:t>Sessions should consider creating their own theological statement </a:t>
            </a:r>
            <a:r>
              <a:rPr lang="en-US" sz="2800" dirty="0"/>
              <a:t>on Christian </a:t>
            </a:r>
            <a:r>
              <a:rPr lang="en-US" sz="2800" dirty="0" smtClean="0"/>
              <a:t>financial stewardship</a:t>
            </a:r>
            <a:r>
              <a:rPr lang="en-US" sz="2800" dirty="0"/>
              <a:t>.</a:t>
            </a:r>
          </a:p>
          <a:p>
            <a:endParaRPr lang="en-US" sz="2800" b="1" dirty="0" smtClean="0"/>
          </a:p>
          <a:p>
            <a:endParaRPr lang="en-US" sz="2800" dirty="0"/>
          </a:p>
        </p:txBody>
      </p:sp>
    </p:spTree>
    <p:extLst>
      <p:ext uri="{BB962C8B-B14F-4D97-AF65-F5344CB8AC3E}">
        <p14:creationId xmlns:p14="http://schemas.microsoft.com/office/powerpoint/2010/main" val="384809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1252728"/>
          </a:xfrm>
        </p:spPr>
        <p:txBody>
          <a:bodyPr>
            <a:normAutofit/>
          </a:bodyPr>
          <a:lstStyle/>
          <a:p>
            <a:r>
              <a:rPr lang="en-US" b="1" dirty="0" smtClean="0"/>
              <a:t>3. Pastor and Session Lead </a:t>
            </a:r>
            <a:endParaRPr lang="en-US" b="1" dirty="0"/>
          </a:p>
        </p:txBody>
      </p:sp>
      <p:sp>
        <p:nvSpPr>
          <p:cNvPr id="3" name="Content Placeholder 2"/>
          <p:cNvSpPr>
            <a:spLocks noGrp="1"/>
          </p:cNvSpPr>
          <p:nvPr>
            <p:ph idx="1"/>
          </p:nvPr>
        </p:nvSpPr>
        <p:spPr/>
        <p:txBody>
          <a:bodyPr>
            <a:normAutofit fontScale="92500" lnSpcReduction="20000"/>
          </a:bodyPr>
          <a:lstStyle/>
          <a:p>
            <a:r>
              <a:rPr lang="en-US" sz="3500" dirty="0" smtClean="0"/>
              <a:t>Know our theological tradition when it comes to money talk. </a:t>
            </a:r>
          </a:p>
          <a:p>
            <a:r>
              <a:rPr lang="en-US" sz="3500" dirty="0" smtClean="0"/>
              <a:t>Invite people to ponder moral questions.  Open-ended moral inquiry awakens the capacity for self-insight and self-criticism</a:t>
            </a:r>
          </a:p>
          <a:p>
            <a:r>
              <a:rPr lang="en-US" sz="3500" dirty="0" smtClean="0"/>
              <a:t>Tell stories that illustrate faithfulness and the creative use of possessions.  We want to create some “aha” moments as the say to themselves: “Wow, that is something that I could do.” </a:t>
            </a:r>
          </a:p>
          <a:p>
            <a:pPr marL="118872" indent="0">
              <a:buNone/>
            </a:pPr>
            <a:r>
              <a:rPr lang="en-US" dirty="0" smtClean="0"/>
              <a:t>  </a:t>
            </a:r>
            <a:endParaRPr lang="en-US" dirty="0"/>
          </a:p>
        </p:txBody>
      </p:sp>
    </p:spTree>
    <p:extLst>
      <p:ext uri="{BB962C8B-B14F-4D97-AF65-F5344CB8AC3E}">
        <p14:creationId xmlns:p14="http://schemas.microsoft.com/office/powerpoint/2010/main" val="214206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Pastor and Session Must Lead</a:t>
            </a:r>
          </a:p>
        </p:txBody>
      </p:sp>
      <p:sp>
        <p:nvSpPr>
          <p:cNvPr id="3" name="Content Placeholder 2"/>
          <p:cNvSpPr>
            <a:spLocks noGrp="1"/>
          </p:cNvSpPr>
          <p:nvPr>
            <p:ph idx="1"/>
          </p:nvPr>
        </p:nvSpPr>
        <p:spPr/>
        <p:txBody>
          <a:bodyPr/>
          <a:lstStyle/>
          <a:p>
            <a:r>
              <a:rPr lang="en-US" dirty="0"/>
              <a:t>Pastors must claim their role as the chief stewardship leader in the congregation</a:t>
            </a:r>
          </a:p>
          <a:p>
            <a:endParaRPr lang="en-US" dirty="0"/>
          </a:p>
          <a:p>
            <a:endParaRPr lang="en-US" dirty="0"/>
          </a:p>
          <a:p>
            <a:r>
              <a:rPr lang="en-US" dirty="0"/>
              <a:t>Pastors should preach and teach regularly on stewardship and the role of money in our lives.  </a:t>
            </a:r>
          </a:p>
          <a:p>
            <a:endParaRPr lang="en-US" dirty="0"/>
          </a:p>
        </p:txBody>
      </p:sp>
    </p:spTree>
    <p:extLst>
      <p:ext uri="{BB962C8B-B14F-4D97-AF65-F5344CB8AC3E}">
        <p14:creationId xmlns:p14="http://schemas.microsoft.com/office/powerpoint/2010/main" val="162169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fontScale="92500" lnSpcReduction="20000"/>
          </a:bodyPr>
          <a:lstStyle/>
          <a:p>
            <a:pPr algn="l">
              <a:lnSpc>
                <a:spcPct val="120000"/>
              </a:lnSpc>
              <a:buFontTx/>
              <a:buChar char="•"/>
            </a:pPr>
            <a:r>
              <a:rPr lang="en-CA" sz="2900" dirty="0"/>
              <a:t>It is the sacred story of the ministry of the </a:t>
            </a:r>
            <a:r>
              <a:rPr lang="en-CA" sz="2900" dirty="0" smtClean="0"/>
              <a:t>congregation </a:t>
            </a:r>
            <a:endParaRPr lang="en-CA" sz="2900" dirty="0"/>
          </a:p>
          <a:p>
            <a:pPr algn="l">
              <a:lnSpc>
                <a:spcPct val="120000"/>
              </a:lnSpc>
              <a:buFontTx/>
              <a:buChar char="•"/>
            </a:pPr>
            <a:endParaRPr lang="en-CA" sz="2900" dirty="0"/>
          </a:p>
          <a:p>
            <a:pPr algn="l">
              <a:lnSpc>
                <a:spcPct val="120000"/>
              </a:lnSpc>
              <a:buFontTx/>
              <a:buChar char="•"/>
            </a:pPr>
            <a:r>
              <a:rPr lang="en-CA" sz="2900" dirty="0"/>
              <a:t>One of the most important ways we can effect on-going stewardship education</a:t>
            </a:r>
          </a:p>
          <a:p>
            <a:pPr algn="l">
              <a:lnSpc>
                <a:spcPct val="120000"/>
              </a:lnSpc>
            </a:pPr>
            <a:endParaRPr lang="en-CA" sz="2900" dirty="0"/>
          </a:p>
          <a:p>
            <a:pPr algn="l">
              <a:lnSpc>
                <a:spcPct val="120000"/>
              </a:lnSpc>
              <a:buFontTx/>
              <a:buChar char="•"/>
            </a:pPr>
            <a:r>
              <a:rPr lang="en-CA" sz="2900" dirty="0"/>
              <a:t>Narrative Budgeting is an essential element in educating your congregation about how their money is being utilized to support the ministry of the </a:t>
            </a:r>
            <a:r>
              <a:rPr lang="en-CA" sz="2900" dirty="0" smtClean="0"/>
              <a:t>congregation</a:t>
            </a:r>
            <a:endParaRPr lang="en-CA" sz="2900" dirty="0"/>
          </a:p>
          <a:p>
            <a:pPr algn="l">
              <a:lnSpc>
                <a:spcPct val="80000"/>
              </a:lnSpc>
              <a:buFontTx/>
              <a:buChar char="•"/>
            </a:pPr>
            <a:endParaRPr lang="en-CA" sz="2400" dirty="0"/>
          </a:p>
          <a:p>
            <a:pPr algn="l">
              <a:lnSpc>
                <a:spcPct val="80000"/>
              </a:lnSpc>
              <a:buFontTx/>
              <a:buChar char="•"/>
            </a:pPr>
            <a:endParaRPr lang="en-CA" sz="2400" dirty="0"/>
          </a:p>
          <a:p>
            <a:pPr algn="l">
              <a:lnSpc>
                <a:spcPct val="80000"/>
              </a:lnSpc>
              <a:buFontTx/>
              <a:buChar char="•"/>
            </a:pP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500"/>
                                        <p:tgtEl>
                                          <p:spTgt spid="7171">
                                            <p:txEl>
                                              <p:pRg st="0" end="0"/>
                                            </p:txEl>
                                          </p:spTgt>
                                        </p:tgtEl>
                                      </p:cBhvr>
                                    </p:animEffect>
                                    <p:anim calcmode="lin" valueType="num">
                                      <p:cBhvr>
                                        <p:cTn id="15"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17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500"/>
                                        <p:tgtEl>
                                          <p:spTgt spid="7171">
                                            <p:txEl>
                                              <p:pRg st="2" end="2"/>
                                            </p:txEl>
                                          </p:spTgt>
                                        </p:tgtEl>
                                      </p:cBhvr>
                                    </p:animEffect>
                                    <p:anim calcmode="lin" valueType="num">
                                      <p:cBhvr>
                                        <p:cTn id="22"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17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500"/>
                                        <p:tgtEl>
                                          <p:spTgt spid="7171">
                                            <p:txEl>
                                              <p:pRg st="4" end="4"/>
                                            </p:txEl>
                                          </p:spTgt>
                                        </p:tgtEl>
                                      </p:cBhvr>
                                    </p:animEffect>
                                    <p:anim calcmode="lin" valueType="num">
                                      <p:cBhvr>
                                        <p:cTn id="2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717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251520" y="332656"/>
            <a:ext cx="8892480" cy="1791419"/>
          </a:xfrm>
        </p:spPr>
        <p:txBody>
          <a:bodyPr>
            <a:normAutofit/>
          </a:bodyPr>
          <a:lstStyle/>
          <a:p>
            <a:r>
              <a:rPr lang="en-CA" sz="4000" dirty="0"/>
              <a:t>An important insight is the backbone of Narrative Budgeting… </a:t>
            </a:r>
            <a:endParaRPr lang="en-US" sz="4000" dirty="0"/>
          </a:p>
        </p:txBody>
      </p:sp>
      <p:sp>
        <p:nvSpPr>
          <p:cNvPr id="8195" name="Rectangle 3"/>
          <p:cNvSpPr>
            <a:spLocks noGrp="1" noChangeArrowheads="1"/>
          </p:cNvSpPr>
          <p:nvPr>
            <p:ph type="subTitle" idx="4294967295"/>
          </p:nvPr>
        </p:nvSpPr>
        <p:spPr>
          <a:xfrm>
            <a:off x="251521" y="2205038"/>
            <a:ext cx="8892480" cy="3744242"/>
          </a:xfrm>
        </p:spPr>
        <p:txBody>
          <a:bodyPr>
            <a:normAutofit/>
          </a:bodyPr>
          <a:lstStyle/>
          <a:p>
            <a:pPr>
              <a:lnSpc>
                <a:spcPct val="110000"/>
              </a:lnSpc>
            </a:pPr>
            <a:r>
              <a:rPr lang="en-CA" sz="3000" dirty="0"/>
              <a:t>Donors don’t give their money </a:t>
            </a:r>
            <a:r>
              <a:rPr lang="en-CA" sz="3000" u="sng" dirty="0"/>
              <a:t>TO</a:t>
            </a:r>
            <a:r>
              <a:rPr lang="en-CA" sz="3000" dirty="0"/>
              <a:t> the church…  </a:t>
            </a:r>
          </a:p>
          <a:p>
            <a:pPr>
              <a:lnSpc>
                <a:spcPct val="110000"/>
              </a:lnSpc>
              <a:buFontTx/>
              <a:buChar char="•"/>
            </a:pPr>
            <a:endParaRPr lang="en-CA" sz="3000" dirty="0"/>
          </a:p>
          <a:p>
            <a:pPr>
              <a:lnSpc>
                <a:spcPct val="110000"/>
              </a:lnSpc>
            </a:pPr>
            <a:r>
              <a:rPr lang="en-CA" sz="3000" dirty="0" smtClean="0"/>
              <a:t>…</a:t>
            </a:r>
            <a:r>
              <a:rPr lang="en-CA" sz="3000" dirty="0"/>
              <a:t>they give </a:t>
            </a:r>
            <a:r>
              <a:rPr lang="en-CA" sz="3000" u="sng" dirty="0"/>
              <a:t>THROUGH</a:t>
            </a:r>
            <a:r>
              <a:rPr lang="en-CA" sz="3000" dirty="0"/>
              <a:t> the church to touch the lives of other people</a:t>
            </a:r>
          </a:p>
          <a:p>
            <a:pPr>
              <a:lnSpc>
                <a:spcPct val="110000"/>
              </a:lnSpc>
            </a:pPr>
            <a:endParaRPr lang="en-CA" sz="3000" dirty="0"/>
          </a:p>
          <a:p>
            <a:pPr>
              <a:lnSpc>
                <a:spcPct val="110000"/>
              </a:lnSpc>
            </a:pPr>
            <a:r>
              <a:rPr lang="en-CA" sz="3000" dirty="0" smtClean="0"/>
              <a:t>People </a:t>
            </a:r>
            <a:r>
              <a:rPr lang="en-CA" sz="3000" dirty="0"/>
              <a:t>will give generously when they feel their money is having an impact</a:t>
            </a:r>
          </a:p>
          <a:p>
            <a:pPr algn="l">
              <a:lnSpc>
                <a:spcPct val="80000"/>
              </a:lnSpc>
              <a:buFontTx/>
              <a:buChar char="•"/>
            </a:pPr>
            <a:endParaRPr lang="en-US" sz="24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500"/>
                                        <p:tgtEl>
                                          <p:spTgt spid="8195">
                                            <p:txEl>
                                              <p:pRg st="2" end="2"/>
                                            </p:txEl>
                                          </p:spTgt>
                                        </p:tgtEl>
                                      </p:cBhvr>
                                    </p:animEffect>
                                    <p:anim calcmode="lin" valueType="num">
                                      <p:cBhvr>
                                        <p:cTn id="22"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195">
                                            <p:txEl>
                                              <p:pRg st="4" end="4"/>
                                            </p:txEl>
                                          </p:spTgt>
                                        </p:tgtEl>
                                        <p:attrNameLst>
                                          <p:attrName>style.visibility</p:attrName>
                                        </p:attrNameLst>
                                      </p:cBhvr>
                                      <p:to>
                                        <p:strVal val="visible"/>
                                      </p:to>
                                    </p:set>
                                    <p:animEffect transition="in" filter="fade">
                                      <p:cBhvr>
                                        <p:cTn id="28" dur="500"/>
                                        <p:tgtEl>
                                          <p:spTgt spid="8195">
                                            <p:txEl>
                                              <p:pRg st="4" end="4"/>
                                            </p:txEl>
                                          </p:spTgt>
                                        </p:tgtEl>
                                      </p:cBhvr>
                                    </p:animEffect>
                                    <p:anim calcmode="lin" valueType="num">
                                      <p:cBhvr>
                                        <p:cTn id="2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0" y="333375"/>
            <a:ext cx="7772400" cy="792163"/>
          </a:xfrm>
        </p:spPr>
        <p:txBody>
          <a:bodyPr>
            <a:normAutofit/>
          </a:bodyPr>
          <a:lstStyle/>
          <a:p>
            <a:r>
              <a:rPr lang="en-CA" sz="4000" dirty="0"/>
              <a:t>Sacred story… </a:t>
            </a:r>
            <a:endParaRPr lang="en-US" sz="4000" dirty="0"/>
          </a:p>
        </p:txBody>
      </p:sp>
      <p:sp>
        <p:nvSpPr>
          <p:cNvPr id="9219" name="Rectangle 3"/>
          <p:cNvSpPr>
            <a:spLocks noGrp="1" noChangeArrowheads="1"/>
          </p:cNvSpPr>
          <p:nvPr>
            <p:ph type="subTitle" idx="4294967295"/>
          </p:nvPr>
        </p:nvSpPr>
        <p:spPr>
          <a:xfrm>
            <a:off x="0" y="1125538"/>
            <a:ext cx="8135938" cy="5472112"/>
          </a:xfrm>
        </p:spPr>
        <p:txBody>
          <a:bodyPr>
            <a:normAutofit/>
          </a:bodyPr>
          <a:lstStyle/>
          <a:p>
            <a:pPr algn="l">
              <a:lnSpc>
                <a:spcPct val="110000"/>
              </a:lnSpc>
            </a:pPr>
            <a:r>
              <a:rPr lang="en-CA" sz="2800" b="1" dirty="0"/>
              <a:t>Much of Scripture is the sacred story of God’s care for the people of God.  </a:t>
            </a:r>
            <a:r>
              <a:rPr lang="en-CA" sz="2800" b="1" dirty="0" err="1"/>
              <a:t>ie</a:t>
            </a:r>
            <a:r>
              <a:rPr lang="en-CA" sz="2800" b="1" dirty="0"/>
              <a:t>.  Exodus 16 and Manna from heaven.</a:t>
            </a:r>
          </a:p>
          <a:p>
            <a:pPr algn="l">
              <a:lnSpc>
                <a:spcPct val="110000"/>
              </a:lnSpc>
            </a:pPr>
            <a:endParaRPr lang="en-CA" sz="2800" b="1" dirty="0"/>
          </a:p>
          <a:p>
            <a:pPr algn="l">
              <a:lnSpc>
                <a:spcPct val="110000"/>
              </a:lnSpc>
            </a:pPr>
            <a:r>
              <a:rPr lang="en-CA" sz="2800" b="1" dirty="0"/>
              <a:t>Just as individuals have sacred stories of God’s providential care for them…</a:t>
            </a:r>
          </a:p>
          <a:p>
            <a:pPr algn="l">
              <a:lnSpc>
                <a:spcPct val="110000"/>
              </a:lnSpc>
            </a:pPr>
            <a:endParaRPr lang="en-CA" sz="2800" b="1" dirty="0"/>
          </a:p>
          <a:p>
            <a:pPr algn="l">
              <a:lnSpc>
                <a:spcPct val="110000"/>
              </a:lnSpc>
            </a:pPr>
            <a:r>
              <a:rPr lang="en-CA" sz="2800" b="1" dirty="0"/>
              <a:t>…a narrative budget is the sacred story of your </a:t>
            </a:r>
            <a:r>
              <a:rPr lang="en-CA" sz="2800" b="1" dirty="0" smtClean="0"/>
              <a:t>congregation’s </a:t>
            </a:r>
            <a:r>
              <a:rPr lang="en-CA" sz="2800" b="1" dirty="0"/>
              <a:t>ministry and how your </a:t>
            </a:r>
            <a:r>
              <a:rPr lang="en-CA" sz="2800" b="1" dirty="0" smtClean="0"/>
              <a:t>members are </a:t>
            </a:r>
            <a:r>
              <a:rPr lang="en-CA" sz="2800" b="1" dirty="0"/>
              <a:t>giving through their </a:t>
            </a:r>
            <a:r>
              <a:rPr lang="en-CA" sz="2800" b="1" dirty="0" smtClean="0"/>
              <a:t>congregation </a:t>
            </a:r>
            <a:r>
              <a:rPr lang="en-CA" sz="2800" b="1" dirty="0"/>
              <a:t>to touch the lives of other people</a:t>
            </a:r>
          </a:p>
          <a:p>
            <a:pPr algn="l">
              <a:lnSpc>
                <a:spcPct val="80000"/>
              </a:lnSpc>
            </a:pPr>
            <a:endParaRPr lang="en-CA" sz="1800" dirty="0"/>
          </a:p>
          <a:p>
            <a:pPr algn="l">
              <a:lnSpc>
                <a:spcPct val="80000"/>
              </a:lnSpc>
            </a:pP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ppt_x</p:attrName>
                                        </p:attrNameLst>
                                      </p:cBhvr>
                                      <p:tavLst>
                                        <p:tav tm="0">
                                          <p:val>
                                            <p:strVal val="#ppt_x-.2"/>
                                          </p:val>
                                        </p:tav>
                                        <p:tav tm="100000">
                                          <p:val>
                                            <p:strVal val="#ppt_x"/>
                                          </p:val>
                                        </p:tav>
                                      </p:tavLst>
                                    </p:anim>
                                    <p:anim calcmode="lin" valueType="num">
                                      <p:cBhvr>
                                        <p:cTn id="8"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500"/>
                                        <p:tgtEl>
                                          <p:spTgt spid="9219">
                                            <p:txEl>
                                              <p:pRg st="0" end="0"/>
                                            </p:txEl>
                                          </p:spTgt>
                                        </p:tgtEl>
                                      </p:cBhvr>
                                    </p:animEffect>
                                    <p:anim calcmode="lin" valueType="num">
                                      <p:cBhvr>
                                        <p:cTn id="15"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21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500"/>
                                        <p:tgtEl>
                                          <p:spTgt spid="9219">
                                            <p:txEl>
                                              <p:pRg st="2" end="2"/>
                                            </p:txEl>
                                          </p:spTgt>
                                        </p:tgtEl>
                                      </p:cBhvr>
                                    </p:animEffect>
                                    <p:anim calcmode="lin" valueType="num">
                                      <p:cBhvr>
                                        <p:cTn id="22"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921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500"/>
                                        <p:tgtEl>
                                          <p:spTgt spid="9219">
                                            <p:txEl>
                                              <p:pRg st="4" end="4"/>
                                            </p:txEl>
                                          </p:spTgt>
                                        </p:tgtEl>
                                      </p:cBhvr>
                                    </p:animEffect>
                                    <p:anim calcmode="lin" valueType="num">
                                      <p:cBhvr>
                                        <p:cTn id="29"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921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a:r>
              <a:rPr lang="en-CA" dirty="0"/>
              <a:t>A new way of thinking</a:t>
            </a:r>
            <a:endParaRPr lang="en-US" dirty="0"/>
          </a:p>
        </p:txBody>
      </p:sp>
      <p:sp>
        <p:nvSpPr>
          <p:cNvPr id="14339" name="Rectangle 3"/>
          <p:cNvSpPr>
            <a:spLocks noGrp="1" noChangeArrowheads="1"/>
          </p:cNvSpPr>
          <p:nvPr>
            <p:ph idx="1"/>
          </p:nvPr>
        </p:nvSpPr>
        <p:spPr/>
        <p:txBody>
          <a:bodyPr>
            <a:normAutofit/>
          </a:bodyPr>
          <a:lstStyle/>
          <a:p>
            <a:pPr>
              <a:lnSpc>
                <a:spcPct val="80000"/>
              </a:lnSpc>
            </a:pPr>
            <a:r>
              <a:rPr lang="en-CA" dirty="0"/>
              <a:t>Line item budgets are an </a:t>
            </a:r>
            <a:r>
              <a:rPr lang="en-CA" u="sng" dirty="0"/>
              <a:t>accounting</a:t>
            </a:r>
            <a:r>
              <a:rPr lang="en-CA" dirty="0"/>
              <a:t> tool</a:t>
            </a:r>
          </a:p>
          <a:p>
            <a:pPr>
              <a:lnSpc>
                <a:spcPct val="80000"/>
              </a:lnSpc>
            </a:pPr>
            <a:endParaRPr lang="en-CA" dirty="0"/>
          </a:p>
          <a:p>
            <a:pPr>
              <a:lnSpc>
                <a:spcPct val="80000"/>
              </a:lnSpc>
            </a:pPr>
            <a:endParaRPr lang="en-CA" dirty="0"/>
          </a:p>
          <a:p>
            <a:pPr>
              <a:lnSpc>
                <a:spcPct val="80000"/>
              </a:lnSpc>
            </a:pPr>
            <a:r>
              <a:rPr lang="en-CA" dirty="0"/>
              <a:t>Narrative budgets are an </a:t>
            </a:r>
            <a:r>
              <a:rPr lang="en-CA" u="sng" dirty="0"/>
              <a:t>educational</a:t>
            </a:r>
            <a:r>
              <a:rPr lang="en-CA" dirty="0"/>
              <a:t> and </a:t>
            </a:r>
            <a:r>
              <a:rPr lang="en-CA" u="sng" dirty="0"/>
              <a:t>visioning</a:t>
            </a:r>
            <a:r>
              <a:rPr lang="en-CA" dirty="0"/>
              <a:t> tool</a:t>
            </a:r>
          </a:p>
          <a:p>
            <a:pPr>
              <a:lnSpc>
                <a:spcPct val="80000"/>
              </a:lnSpc>
            </a:pPr>
            <a:endParaRPr lang="en-CA" dirty="0"/>
          </a:p>
          <a:p>
            <a:pPr>
              <a:lnSpc>
                <a:spcPct val="80000"/>
              </a:lnSpc>
            </a:pPr>
            <a:endParaRPr lang="en-CA" dirty="0"/>
          </a:p>
          <a:p>
            <a:pPr>
              <a:lnSpc>
                <a:spcPct val="80000"/>
              </a:lnSpc>
            </a:pPr>
            <a:r>
              <a:rPr lang="en-CA" dirty="0"/>
              <a:t>We need both but we must be more intentional in how we use both</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fade">
                                      <p:cBhvr>
                                        <p:cTn id="14" dur="500"/>
                                        <p:tgtEl>
                                          <p:spTgt spid="14339">
                                            <p:txEl>
                                              <p:pRg st="0" end="0"/>
                                            </p:txEl>
                                          </p:spTgt>
                                        </p:tgtEl>
                                      </p:cBhvr>
                                    </p:animEffect>
                                    <p:anim calcmode="lin" valueType="num">
                                      <p:cBhvr>
                                        <p:cTn id="15"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fade">
                                      <p:cBhvr>
                                        <p:cTn id="21" dur="500"/>
                                        <p:tgtEl>
                                          <p:spTgt spid="14339">
                                            <p:txEl>
                                              <p:pRg st="3" end="3"/>
                                            </p:txEl>
                                          </p:spTgt>
                                        </p:tgtEl>
                                      </p:cBhvr>
                                    </p:animEffect>
                                    <p:anim calcmode="lin" valueType="num">
                                      <p:cBhvr>
                                        <p:cTn id="22"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1433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4339">
                                            <p:txEl>
                                              <p:pRg st="6" end="6"/>
                                            </p:txEl>
                                          </p:spTgt>
                                        </p:tgtEl>
                                        <p:attrNameLst>
                                          <p:attrName>style.visibility</p:attrName>
                                        </p:attrNameLst>
                                      </p:cBhvr>
                                      <p:to>
                                        <p:strVal val="visible"/>
                                      </p:to>
                                    </p:set>
                                    <p:animEffect transition="in" filter="fade">
                                      <p:cBhvr>
                                        <p:cTn id="28" dur="500"/>
                                        <p:tgtEl>
                                          <p:spTgt spid="14339">
                                            <p:txEl>
                                              <p:pRg st="6" end="6"/>
                                            </p:txEl>
                                          </p:spTgt>
                                        </p:tgtEl>
                                      </p:cBhvr>
                                    </p:animEffect>
                                    <p:anim calcmode="lin" valueType="num">
                                      <p:cBhvr>
                                        <p:cTn id="29"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6" end="6"/>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0" y="1"/>
            <a:ext cx="9144000" cy="1484783"/>
          </a:xfrm>
        </p:spPr>
        <p:txBody>
          <a:bodyPr>
            <a:normAutofit/>
          </a:bodyPr>
          <a:lstStyle/>
          <a:p>
            <a:pPr algn="ctr"/>
            <a:r>
              <a:rPr lang="en-CA" dirty="0"/>
              <a:t>Line item budgets have </a:t>
            </a:r>
            <a:r>
              <a:rPr lang="en-CA" dirty="0" smtClean="0"/>
              <a:t/>
            </a:r>
            <a:br>
              <a:rPr lang="en-CA" dirty="0" smtClean="0"/>
            </a:br>
            <a:r>
              <a:rPr lang="en-CA" dirty="0" smtClean="0"/>
              <a:t>serious limitations</a:t>
            </a:r>
            <a:endParaRPr lang="en-US" dirty="0"/>
          </a:p>
        </p:txBody>
      </p:sp>
      <p:sp>
        <p:nvSpPr>
          <p:cNvPr id="15363" name="Rectangle 3"/>
          <p:cNvSpPr>
            <a:spLocks noGrp="1" noChangeArrowheads="1"/>
          </p:cNvSpPr>
          <p:nvPr>
            <p:ph type="subTitle" idx="4294967295"/>
          </p:nvPr>
        </p:nvSpPr>
        <p:spPr>
          <a:xfrm>
            <a:off x="0" y="2060575"/>
            <a:ext cx="9144000" cy="2881313"/>
          </a:xfrm>
        </p:spPr>
        <p:txBody>
          <a:bodyPr>
            <a:normAutofit lnSpcReduction="10000"/>
          </a:bodyPr>
          <a:lstStyle/>
          <a:p>
            <a:pPr>
              <a:lnSpc>
                <a:spcPct val="110000"/>
              </a:lnSpc>
            </a:pPr>
            <a:r>
              <a:rPr lang="en-CA" sz="2800" dirty="0"/>
              <a:t>They do not show how money is being invested in ministry</a:t>
            </a:r>
          </a:p>
          <a:p>
            <a:pPr>
              <a:lnSpc>
                <a:spcPct val="110000"/>
              </a:lnSpc>
            </a:pPr>
            <a:endParaRPr lang="en-CA" sz="2800" dirty="0"/>
          </a:p>
          <a:p>
            <a:pPr>
              <a:lnSpc>
                <a:spcPct val="110000"/>
              </a:lnSpc>
            </a:pPr>
            <a:r>
              <a:rPr lang="en-CA" sz="2800" dirty="0"/>
              <a:t>They do not show how volunteer time and talent are impacting </a:t>
            </a:r>
            <a:r>
              <a:rPr lang="en-CA" sz="2800" dirty="0" smtClean="0"/>
              <a:t>congregation </a:t>
            </a:r>
            <a:r>
              <a:rPr lang="en-CA" sz="2800" dirty="0"/>
              <a:t>life</a:t>
            </a:r>
          </a:p>
          <a:p>
            <a:pPr>
              <a:lnSpc>
                <a:spcPct val="110000"/>
              </a:lnSpc>
            </a:pPr>
            <a:endParaRPr lang="en-CA" sz="2800" dirty="0"/>
          </a:p>
          <a:p>
            <a:pPr>
              <a:lnSpc>
                <a:spcPct val="110000"/>
              </a:lnSpc>
            </a:pPr>
            <a:r>
              <a:rPr lang="en-CA" sz="2800" dirty="0"/>
              <a:t>Worst of all – they do not inspire!</a:t>
            </a:r>
          </a:p>
          <a:p>
            <a:pPr>
              <a:lnSpc>
                <a:spcPct val="80000"/>
              </a:lnSpc>
            </a:pPr>
            <a:endParaRPr lang="en-CA" sz="2400" dirty="0"/>
          </a:p>
          <a:p>
            <a:pPr>
              <a:lnSpc>
                <a:spcPct val="80000"/>
              </a:lnSpc>
            </a:pPr>
            <a:endParaRPr lang="en-US" sz="1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Effect transition="in" filter="fade">
                                      <p:cBhvr>
                                        <p:cTn id="14" dur="500"/>
                                        <p:tgtEl>
                                          <p:spTgt spid="15363">
                                            <p:txEl>
                                              <p:pRg st="0" end="0"/>
                                            </p:txEl>
                                          </p:spTgt>
                                        </p:tgtEl>
                                      </p:cBhvr>
                                    </p:animEffect>
                                    <p:anim calcmode="lin" valueType="num">
                                      <p:cBhvr>
                                        <p:cTn id="15"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500"/>
                                        <p:tgtEl>
                                          <p:spTgt spid="15363">
                                            <p:txEl>
                                              <p:pRg st="2" end="2"/>
                                            </p:txEl>
                                          </p:spTgt>
                                        </p:tgtEl>
                                      </p:cBhvr>
                                    </p:animEffect>
                                    <p:anim calcmode="lin" valueType="num">
                                      <p:cBhvr>
                                        <p:cTn id="2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36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5363">
                                            <p:txEl>
                                              <p:pRg st="4" end="4"/>
                                            </p:txEl>
                                          </p:spTgt>
                                        </p:tgtEl>
                                        <p:attrNameLst>
                                          <p:attrName>style.visibility</p:attrName>
                                        </p:attrNameLst>
                                      </p:cBhvr>
                                      <p:to>
                                        <p:strVal val="visible"/>
                                      </p:to>
                                    </p:set>
                                    <p:animEffect transition="in" filter="fade">
                                      <p:cBhvr>
                                        <p:cTn id="28" dur="500"/>
                                        <p:tgtEl>
                                          <p:spTgt spid="15363">
                                            <p:txEl>
                                              <p:pRg st="4" end="4"/>
                                            </p:txEl>
                                          </p:spTgt>
                                        </p:tgtEl>
                                      </p:cBhvr>
                                    </p:animEffect>
                                    <p:anim calcmode="lin" valueType="num">
                                      <p:cBhvr>
                                        <p:cTn id="29"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1536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0" y="188641"/>
            <a:ext cx="9036496" cy="1152127"/>
          </a:xfrm>
        </p:spPr>
        <p:txBody>
          <a:bodyPr>
            <a:normAutofit/>
          </a:bodyPr>
          <a:lstStyle/>
          <a:p>
            <a:pPr algn="ctr"/>
            <a:r>
              <a:rPr lang="en-CA" dirty="0"/>
              <a:t>The Narrative Budget</a:t>
            </a:r>
            <a:endParaRPr lang="en-US" dirty="0"/>
          </a:p>
        </p:txBody>
      </p:sp>
      <p:sp>
        <p:nvSpPr>
          <p:cNvPr id="16387" name="Rectangle 3"/>
          <p:cNvSpPr>
            <a:spLocks noGrp="1" noChangeArrowheads="1"/>
          </p:cNvSpPr>
          <p:nvPr>
            <p:ph type="subTitle" idx="4294967295"/>
          </p:nvPr>
        </p:nvSpPr>
        <p:spPr>
          <a:xfrm>
            <a:off x="539552" y="1628800"/>
            <a:ext cx="8604448" cy="4176464"/>
          </a:xfrm>
        </p:spPr>
        <p:txBody>
          <a:bodyPr>
            <a:normAutofit fontScale="25000" lnSpcReduction="20000"/>
          </a:bodyPr>
          <a:lstStyle/>
          <a:p>
            <a:pPr>
              <a:lnSpc>
                <a:spcPct val="120000"/>
              </a:lnSpc>
            </a:pPr>
            <a:r>
              <a:rPr lang="en-CA" sz="11200" dirty="0"/>
              <a:t>Clearly shows how money is being invested in the various components of </a:t>
            </a:r>
            <a:r>
              <a:rPr lang="en-CA" sz="11200" dirty="0" smtClean="0"/>
              <a:t>congregation </a:t>
            </a:r>
            <a:r>
              <a:rPr lang="en-CA" sz="11200" dirty="0"/>
              <a:t>life</a:t>
            </a:r>
          </a:p>
          <a:p>
            <a:pPr>
              <a:lnSpc>
                <a:spcPct val="120000"/>
              </a:lnSpc>
            </a:pPr>
            <a:endParaRPr lang="en-CA" sz="11200" dirty="0"/>
          </a:p>
          <a:p>
            <a:pPr>
              <a:lnSpc>
                <a:spcPct val="120000"/>
              </a:lnSpc>
            </a:pPr>
            <a:r>
              <a:rPr lang="en-CA" sz="11200" dirty="0"/>
              <a:t>Helps donors to re-frame what the </a:t>
            </a:r>
            <a:r>
              <a:rPr lang="en-CA" sz="11200" dirty="0" smtClean="0"/>
              <a:t>congregation </a:t>
            </a:r>
            <a:r>
              <a:rPr lang="en-CA" sz="11200" dirty="0"/>
              <a:t>is all about</a:t>
            </a:r>
          </a:p>
          <a:p>
            <a:pPr>
              <a:lnSpc>
                <a:spcPct val="120000"/>
              </a:lnSpc>
            </a:pPr>
            <a:endParaRPr lang="en-CA" sz="11200" dirty="0"/>
          </a:p>
          <a:p>
            <a:pPr>
              <a:lnSpc>
                <a:spcPct val="120000"/>
              </a:lnSpc>
            </a:pPr>
            <a:r>
              <a:rPr lang="en-CA" sz="11200" dirty="0"/>
              <a:t>Inspires donors and helps them see their donations are really making a difference</a:t>
            </a:r>
          </a:p>
          <a:p>
            <a:pPr>
              <a:lnSpc>
                <a:spcPct val="120000"/>
              </a:lnSpc>
            </a:pPr>
            <a:endParaRPr lang="en-CA" sz="11200" dirty="0"/>
          </a:p>
          <a:p>
            <a:pPr>
              <a:lnSpc>
                <a:spcPct val="120000"/>
              </a:lnSpc>
            </a:pPr>
            <a:r>
              <a:rPr lang="en-CA" sz="11200" dirty="0"/>
              <a:t>Is a proven tool for increasing financial commitment to the ministry of the </a:t>
            </a:r>
            <a:r>
              <a:rPr lang="en-CA" sz="11200" dirty="0" smtClean="0"/>
              <a:t>congregation</a:t>
            </a:r>
            <a:endParaRPr lang="en-CA" sz="11200" dirty="0"/>
          </a:p>
          <a:p>
            <a:pPr>
              <a:lnSpc>
                <a:spcPct val="80000"/>
              </a:lnSpc>
            </a:pPr>
            <a:endParaRPr lang="en-US" sz="2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Narrative Budget</a:t>
            </a:r>
            <a:endParaRPr lang="en-US" dirty="0"/>
          </a:p>
        </p:txBody>
      </p:sp>
      <p:sp>
        <p:nvSpPr>
          <p:cNvPr id="3" name="Content Placeholder 2"/>
          <p:cNvSpPr>
            <a:spLocks noGrp="1"/>
          </p:cNvSpPr>
          <p:nvPr>
            <p:ph idx="1"/>
          </p:nvPr>
        </p:nvSpPr>
        <p:spPr>
          <a:xfrm>
            <a:off x="457200" y="1775191"/>
            <a:ext cx="8435280" cy="4625609"/>
          </a:xfrm>
        </p:spPr>
        <p:txBody>
          <a:bodyPr>
            <a:normAutofit/>
          </a:bodyPr>
          <a:lstStyle/>
          <a:p>
            <a:pPr lvl="1"/>
            <a:r>
              <a:rPr lang="en-US" dirty="0" smtClean="0"/>
              <a:t>Put “faces” on the budget numbers</a:t>
            </a:r>
          </a:p>
          <a:p>
            <a:pPr lvl="1"/>
            <a:r>
              <a:rPr lang="en-US" dirty="0" smtClean="0"/>
              <a:t>Use the current budget to thank members for their support</a:t>
            </a:r>
          </a:p>
          <a:p>
            <a:pPr lvl="1"/>
            <a:r>
              <a:rPr lang="en-US" dirty="0" smtClean="0"/>
              <a:t>Focus on ministry areas (worship, education, outreach, etc.) rather than on budget categories (personnel, facilities)</a:t>
            </a:r>
          </a:p>
          <a:p>
            <a:pPr lvl="1"/>
            <a:r>
              <a:rPr lang="en-US" dirty="0" smtClean="0"/>
              <a:t>Prioritize ministry areas from congregation’s perspective (e.g., worship is where most members make contact with the church and thus priority #1)</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Typical Stewardship Programs: </a:t>
            </a:r>
            <a:br>
              <a:rPr lang="en-US" b="1" dirty="0" smtClean="0">
                <a:solidFill>
                  <a:schemeClr val="accent1"/>
                </a:solidFill>
              </a:rPr>
            </a:br>
            <a:r>
              <a:rPr lang="en-US" b="1" dirty="0" smtClean="0">
                <a:solidFill>
                  <a:schemeClr val="accent1"/>
                </a:solidFill>
              </a:rPr>
              <a:t>Done Faithfully  but Done Wrong!</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marL="457200" indent="-457200">
              <a:lnSpc>
                <a:spcPct val="70000"/>
              </a:lnSpc>
              <a:spcBef>
                <a:spcPct val="50000"/>
              </a:spcBef>
              <a:buFontTx/>
              <a:buAutoNum type="arabicPeriod"/>
              <a:defRPr/>
            </a:pPr>
            <a:endParaRPr lang="en-US" sz="1600" dirty="0">
              <a:cs typeface="Arial" pitchFamily="34" charset="0"/>
            </a:endParaRPr>
          </a:p>
          <a:p>
            <a:pPr marL="457200" indent="-457200">
              <a:lnSpc>
                <a:spcPct val="70000"/>
              </a:lnSpc>
              <a:spcBef>
                <a:spcPct val="50000"/>
              </a:spcBef>
              <a:buFontTx/>
              <a:buAutoNum type="arabicPeriod"/>
              <a:defRPr/>
            </a:pPr>
            <a:r>
              <a:rPr lang="en-US" sz="2000" dirty="0">
                <a:cs typeface="Arial" pitchFamily="34" charset="0"/>
              </a:rPr>
              <a:t>Session projects coming year’s budget (may be rough draft)</a:t>
            </a:r>
            <a:endParaRPr lang="en-US" sz="2000" dirty="0"/>
          </a:p>
          <a:p>
            <a:pPr marL="457200" indent="-457200">
              <a:lnSpc>
                <a:spcPct val="70000"/>
              </a:lnSpc>
              <a:spcBef>
                <a:spcPct val="50000"/>
              </a:spcBef>
              <a:buFontTx/>
              <a:buAutoNum type="arabicPeriod"/>
              <a:defRPr/>
            </a:pPr>
            <a:r>
              <a:rPr lang="en-US" sz="2000" dirty="0">
                <a:cs typeface="Arial" pitchFamily="34" charset="0"/>
              </a:rPr>
              <a:t>Interprets budget to congregation</a:t>
            </a:r>
            <a:endParaRPr lang="en-US" sz="2000" dirty="0"/>
          </a:p>
          <a:p>
            <a:pPr marL="914400" lvl="1" indent="-457200">
              <a:lnSpc>
                <a:spcPct val="70000"/>
              </a:lnSpc>
              <a:spcBef>
                <a:spcPct val="50000"/>
              </a:spcBef>
              <a:buClr>
                <a:srgbClr val="0E0767"/>
              </a:buClr>
              <a:buFont typeface="Wingdings" pitchFamily="2" charset="2"/>
              <a:buChar char="ü"/>
              <a:defRPr/>
            </a:pPr>
            <a:r>
              <a:rPr lang="en-US" sz="2000" dirty="0">
                <a:cs typeface="Arial" pitchFamily="34" charset="0"/>
              </a:rPr>
              <a:t>Newsletter articles, Minutes for Mission, letters, brochures</a:t>
            </a:r>
            <a:endParaRPr lang="en-US" sz="2000" dirty="0"/>
          </a:p>
          <a:p>
            <a:pPr marL="914400" lvl="1" indent="-457200">
              <a:lnSpc>
                <a:spcPct val="90000"/>
              </a:lnSpc>
              <a:spcBef>
                <a:spcPct val="50000"/>
              </a:spcBef>
              <a:buClr>
                <a:srgbClr val="0E0767"/>
              </a:buClr>
              <a:buFont typeface="Wingdings" pitchFamily="2" charset="2"/>
              <a:buChar char="ü"/>
              <a:defRPr/>
            </a:pPr>
            <a:r>
              <a:rPr lang="en-US" sz="2000" dirty="0">
                <a:cs typeface="Arial" pitchFamily="34" charset="0"/>
              </a:rPr>
              <a:t>Pastor preaches motivational stewardship sermon on single stewardship Sunday</a:t>
            </a:r>
            <a:endParaRPr lang="en-US" sz="2000" dirty="0"/>
          </a:p>
          <a:p>
            <a:pPr marL="914400" lvl="1" indent="-457200">
              <a:lnSpc>
                <a:spcPct val="70000"/>
              </a:lnSpc>
              <a:spcBef>
                <a:spcPct val="50000"/>
              </a:spcBef>
              <a:buClr>
                <a:srgbClr val="0E0767"/>
              </a:buClr>
              <a:buFont typeface="Wingdings" pitchFamily="2" charset="2"/>
              <a:buChar char="ü"/>
              <a:defRPr/>
            </a:pPr>
            <a:r>
              <a:rPr lang="en-US" sz="2000" dirty="0">
                <a:cs typeface="Arial" pitchFamily="34" charset="0"/>
              </a:rPr>
              <a:t>Pledge Cards toward coming year’s budget circulated by</a:t>
            </a:r>
          </a:p>
          <a:p>
            <a:pPr marL="1485900" lvl="2" indent="-457200">
              <a:lnSpc>
                <a:spcPct val="70000"/>
              </a:lnSpc>
              <a:spcBef>
                <a:spcPct val="50000"/>
              </a:spcBef>
              <a:buClr>
                <a:srgbClr val="0E0767"/>
              </a:buClr>
              <a:buFont typeface="Wingdings" pitchFamily="2" charset="2"/>
              <a:buChar char="ü"/>
              <a:defRPr/>
            </a:pPr>
            <a:r>
              <a:rPr lang="en-US" sz="2000" dirty="0">
                <a:cs typeface="Arial" pitchFamily="34" charset="0"/>
              </a:rPr>
              <a:t>US mail</a:t>
            </a:r>
          </a:p>
          <a:p>
            <a:pPr marL="1485900" lvl="2" indent="-457200">
              <a:lnSpc>
                <a:spcPct val="70000"/>
              </a:lnSpc>
              <a:spcBef>
                <a:spcPct val="50000"/>
              </a:spcBef>
              <a:buClr>
                <a:srgbClr val="0E0767"/>
              </a:buClr>
              <a:buFont typeface="Wingdings" pitchFamily="2" charset="2"/>
              <a:buChar char="ü"/>
              <a:defRPr/>
            </a:pPr>
            <a:r>
              <a:rPr lang="en-US" sz="2000" dirty="0">
                <a:cs typeface="Arial" pitchFamily="34" charset="0"/>
              </a:rPr>
              <a:t>Handed out in church</a:t>
            </a:r>
          </a:p>
          <a:p>
            <a:pPr marL="1485900" lvl="2" indent="-457200">
              <a:lnSpc>
                <a:spcPct val="70000"/>
              </a:lnSpc>
              <a:spcBef>
                <a:spcPct val="50000"/>
              </a:spcBef>
              <a:buClr>
                <a:srgbClr val="0E0767"/>
              </a:buClr>
              <a:buFont typeface="Wingdings" pitchFamily="2" charset="2"/>
              <a:buChar char="ü"/>
              <a:defRPr/>
            </a:pPr>
            <a:r>
              <a:rPr lang="en-US" sz="2000" dirty="0">
                <a:cs typeface="Arial" pitchFamily="34" charset="0"/>
              </a:rPr>
              <a:t>Pony Express or other house to house system</a:t>
            </a:r>
            <a:endParaRPr lang="en-US" sz="2000" dirty="0">
              <a:cs typeface="Times New Roman" pitchFamily="18" charset="0"/>
            </a:endParaRPr>
          </a:p>
          <a:p>
            <a:pPr marL="457200" indent="-457200">
              <a:lnSpc>
                <a:spcPct val="70000"/>
              </a:lnSpc>
              <a:spcBef>
                <a:spcPct val="50000"/>
              </a:spcBef>
              <a:buFontTx/>
              <a:buAutoNum type="arabicPeriod" startAt="3"/>
              <a:defRPr/>
            </a:pPr>
            <a:r>
              <a:rPr lang="en-US" sz="2000" dirty="0">
                <a:cs typeface="Arial" pitchFamily="34" charset="0"/>
              </a:rPr>
              <a:t>Pledge Cards returned by due date</a:t>
            </a:r>
          </a:p>
          <a:p>
            <a:pPr marL="457200" indent="-457200">
              <a:lnSpc>
                <a:spcPct val="95000"/>
              </a:lnSpc>
              <a:spcBef>
                <a:spcPct val="50000"/>
              </a:spcBef>
              <a:buFontTx/>
              <a:buAutoNum type="arabicPeriod" startAt="3"/>
              <a:defRPr/>
            </a:pPr>
            <a:r>
              <a:rPr lang="en-US" sz="2000" dirty="0">
                <a:cs typeface="Arial" pitchFamily="34" charset="0"/>
              </a:rPr>
              <a:t>Session totals pledge cards totaled, adjusts budgets, </a:t>
            </a:r>
            <a:r>
              <a:rPr lang="en-US" sz="2000" dirty="0" smtClean="0">
                <a:cs typeface="Arial" pitchFamily="34" charset="0"/>
              </a:rPr>
              <a:t>dedicates </a:t>
            </a:r>
            <a:r>
              <a:rPr lang="en-US" sz="2000" dirty="0">
                <a:cs typeface="Arial" pitchFamily="34" charset="0"/>
              </a:rPr>
              <a:t>pledges in worship</a:t>
            </a:r>
          </a:p>
          <a:p>
            <a:pPr marL="457200" indent="-457200">
              <a:lnSpc>
                <a:spcPct val="70000"/>
              </a:lnSpc>
              <a:spcBef>
                <a:spcPct val="50000"/>
              </a:spcBef>
              <a:buFontTx/>
              <a:buAutoNum type="arabicPeriod" startAt="3"/>
              <a:defRPr/>
            </a:pPr>
            <a:r>
              <a:rPr lang="en-US" sz="2000" dirty="0">
                <a:cs typeface="Arial" pitchFamily="34" charset="0"/>
              </a:rPr>
              <a:t>Following year, process repeated</a:t>
            </a:r>
            <a:r>
              <a:rPr lang="en-US" sz="2000" dirty="0"/>
              <a:t> </a:t>
            </a:r>
          </a:p>
          <a:p>
            <a:endParaRPr lang="en-US" sz="2000" dirty="0"/>
          </a:p>
        </p:txBody>
      </p:sp>
    </p:spTree>
    <p:extLst>
      <p:ext uri="{BB962C8B-B14F-4D97-AF65-F5344CB8AC3E}">
        <p14:creationId xmlns:p14="http://schemas.microsoft.com/office/powerpoint/2010/main" val="15101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a:t>
            </a:r>
            <a:r>
              <a:rPr lang="en-CA" smtClean="0"/>
              <a:t>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a:bodyPr>
          <a:lstStyle/>
          <a:p>
            <a:pPr marL="118872" indent="0" algn="ctr">
              <a:lnSpc>
                <a:spcPct val="80000"/>
              </a:lnSpc>
              <a:buNone/>
            </a:pPr>
            <a:r>
              <a:rPr lang="en-CA" sz="4400" b="1" dirty="0" smtClean="0">
                <a:solidFill>
                  <a:srgbClr val="FF0000"/>
                </a:solidFill>
              </a:rPr>
              <a:t>Step One:  </a:t>
            </a:r>
          </a:p>
          <a:p>
            <a:pPr marL="118872" indent="0" algn="l">
              <a:lnSpc>
                <a:spcPct val="80000"/>
              </a:lnSpc>
              <a:buNone/>
            </a:pPr>
            <a:endParaRPr lang="en-CA" sz="4400" b="1" dirty="0"/>
          </a:p>
          <a:p>
            <a:pPr marL="118872" indent="0" algn="ctr">
              <a:lnSpc>
                <a:spcPct val="80000"/>
              </a:lnSpc>
              <a:buNone/>
            </a:pPr>
            <a:r>
              <a:rPr lang="en-CA" sz="4400" b="1" dirty="0" smtClean="0"/>
              <a:t>Identify your congregation’s </a:t>
            </a:r>
          </a:p>
          <a:p>
            <a:pPr marL="118872" indent="0" algn="ctr">
              <a:lnSpc>
                <a:spcPct val="80000"/>
              </a:lnSpc>
              <a:buNone/>
            </a:pPr>
            <a:r>
              <a:rPr lang="en-CA" sz="4400" b="1" dirty="0" smtClean="0"/>
              <a:t>areas of ministry</a:t>
            </a:r>
            <a:endParaRPr lang="en-CA" sz="4400" b="1" dirty="0"/>
          </a:p>
          <a:p>
            <a:pPr algn="l">
              <a:lnSpc>
                <a:spcPct val="80000"/>
              </a:lnSpc>
              <a:buFontTx/>
              <a:buChar char="•"/>
            </a:pPr>
            <a:endParaRPr lang="en-CA" sz="2400" dirty="0"/>
          </a:p>
          <a:p>
            <a:pPr algn="l">
              <a:lnSpc>
                <a:spcPct val="80000"/>
              </a:lnSpc>
              <a:buFontTx/>
              <a:buChar char="•"/>
            </a:pPr>
            <a:endParaRPr lang="en-US" sz="2400" dirty="0"/>
          </a:p>
        </p:txBody>
      </p:sp>
    </p:spTree>
    <p:extLst>
      <p:ext uri="{BB962C8B-B14F-4D97-AF65-F5344CB8AC3E}">
        <p14:creationId xmlns:p14="http://schemas.microsoft.com/office/powerpoint/2010/main" val="32597887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ctrTitle" idx="4294967295"/>
          </p:nvPr>
        </p:nvSpPr>
        <p:spPr>
          <a:xfrm>
            <a:off x="0" y="333375"/>
            <a:ext cx="9144000" cy="1431925"/>
          </a:xfrm>
        </p:spPr>
        <p:txBody>
          <a:bodyPr>
            <a:normAutofit fontScale="90000"/>
          </a:bodyPr>
          <a:lstStyle/>
          <a:p>
            <a:pPr algn="ctr"/>
            <a:r>
              <a:rPr lang="en-CA" dirty="0"/>
              <a:t>Each </a:t>
            </a:r>
            <a:r>
              <a:rPr lang="en-CA" dirty="0" smtClean="0"/>
              <a:t>congregation </a:t>
            </a:r>
            <a:r>
              <a:rPr lang="en-CA" dirty="0"/>
              <a:t>has several key components to their ministry…</a:t>
            </a:r>
            <a:endParaRPr lang="en-US" dirty="0"/>
          </a:p>
        </p:txBody>
      </p:sp>
      <p:sp>
        <p:nvSpPr>
          <p:cNvPr id="19459" name="Rectangle 3"/>
          <p:cNvSpPr>
            <a:spLocks noGrp="1" noChangeArrowheads="1"/>
          </p:cNvSpPr>
          <p:nvPr>
            <p:ph type="subTitle" idx="4294967295"/>
          </p:nvPr>
        </p:nvSpPr>
        <p:spPr>
          <a:xfrm>
            <a:off x="503238" y="2565400"/>
            <a:ext cx="8640762" cy="2447925"/>
          </a:xfrm>
        </p:spPr>
        <p:txBody>
          <a:bodyPr>
            <a:noAutofit/>
          </a:bodyPr>
          <a:lstStyle/>
          <a:p>
            <a:pPr algn="l">
              <a:lnSpc>
                <a:spcPct val="110000"/>
              </a:lnSpc>
            </a:pPr>
            <a:r>
              <a:rPr lang="en-CA" sz="2800" i="1" dirty="0"/>
              <a:t>Your </a:t>
            </a:r>
            <a:r>
              <a:rPr lang="en-CA" sz="2800" i="1" dirty="0" smtClean="0"/>
              <a:t>congregation’s </a:t>
            </a:r>
            <a:r>
              <a:rPr lang="en-CA" sz="2800" i="1" dirty="0"/>
              <a:t>ministry might easily be segmented into  these six components</a:t>
            </a:r>
            <a:r>
              <a:rPr lang="en-CA" sz="2800" i="1" dirty="0" smtClean="0"/>
              <a:t>:</a:t>
            </a:r>
          </a:p>
          <a:p>
            <a:pPr algn="l">
              <a:lnSpc>
                <a:spcPct val="110000"/>
              </a:lnSpc>
            </a:pPr>
            <a:endParaRPr lang="en-CA" sz="2800" i="1" dirty="0"/>
          </a:p>
          <a:p>
            <a:pPr algn="l">
              <a:buFontTx/>
              <a:buChar char="•"/>
            </a:pPr>
            <a:r>
              <a:rPr lang="en-CA" sz="2800" dirty="0"/>
              <a:t> Pastoral </a:t>
            </a:r>
            <a:r>
              <a:rPr lang="en-CA" sz="2800" dirty="0" smtClean="0"/>
              <a:t>Care			Education</a:t>
            </a:r>
            <a:endParaRPr lang="en-CA" sz="2800" dirty="0"/>
          </a:p>
          <a:p>
            <a:pPr algn="l">
              <a:buFontTx/>
              <a:buChar char="•"/>
            </a:pPr>
            <a:r>
              <a:rPr lang="en-CA" sz="2800" dirty="0"/>
              <a:t> </a:t>
            </a:r>
            <a:r>
              <a:rPr lang="en-CA" sz="2800" dirty="0" smtClean="0"/>
              <a:t>Worship				Evangelism </a:t>
            </a:r>
            <a:r>
              <a:rPr lang="en-CA" sz="2800" dirty="0"/>
              <a:t>and </a:t>
            </a:r>
            <a:r>
              <a:rPr lang="en-CA" sz="2800" dirty="0" smtClean="0"/>
              <a:t>								Hospitality</a:t>
            </a:r>
            <a:endParaRPr lang="en-CA" sz="2800" dirty="0"/>
          </a:p>
          <a:p>
            <a:pPr algn="l">
              <a:buFontTx/>
              <a:buChar char="•"/>
            </a:pPr>
            <a:r>
              <a:rPr lang="en-CA" sz="2800" dirty="0" smtClean="0"/>
              <a:t>Outreach				Congregational Life</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500"/>
                                        <p:tgtEl>
                                          <p:spTgt spid="19459">
                                            <p:txEl>
                                              <p:pRg st="0" end="0"/>
                                            </p:txEl>
                                          </p:spTgt>
                                        </p:tgtEl>
                                      </p:cBhvr>
                                    </p:animEffect>
                                    <p:anim calcmode="lin" valueType="num">
                                      <p:cBhvr>
                                        <p:cTn id="15"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500"/>
                                        <p:tgtEl>
                                          <p:spTgt spid="19459">
                                            <p:txEl>
                                              <p:pRg st="2" end="2"/>
                                            </p:txEl>
                                          </p:spTgt>
                                        </p:tgtEl>
                                      </p:cBhvr>
                                    </p:animEffect>
                                    <p:anim calcmode="lin" valueType="num">
                                      <p:cBhvr>
                                        <p:cTn id="22"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45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500"/>
                                        <p:tgtEl>
                                          <p:spTgt spid="19459">
                                            <p:txEl>
                                              <p:pRg st="3" end="3"/>
                                            </p:txEl>
                                          </p:spTgt>
                                        </p:tgtEl>
                                      </p:cBhvr>
                                    </p:animEffect>
                                    <p:anim calcmode="lin" valueType="num">
                                      <p:cBhvr>
                                        <p:cTn id="2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45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9459">
                                            <p:txEl>
                                              <p:pRg st="4" end="4"/>
                                            </p:txEl>
                                          </p:spTgt>
                                        </p:tgtEl>
                                        <p:attrNameLst>
                                          <p:attrName>style.visibility</p:attrName>
                                        </p:attrNameLst>
                                      </p:cBhvr>
                                      <p:to>
                                        <p:strVal val="visible"/>
                                      </p:to>
                                    </p:set>
                                    <p:animEffect transition="in" filter="fade">
                                      <p:cBhvr>
                                        <p:cTn id="35" dur="500"/>
                                        <p:tgtEl>
                                          <p:spTgt spid="19459">
                                            <p:txEl>
                                              <p:pRg st="4" end="4"/>
                                            </p:txEl>
                                          </p:spTgt>
                                        </p:tgtEl>
                                      </p:cBhvr>
                                    </p:animEffect>
                                    <p:anim calcmode="lin" valueType="num">
                                      <p:cBhvr>
                                        <p:cTn id="36"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945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ctrTitle" idx="4294967295"/>
          </p:nvPr>
        </p:nvSpPr>
        <p:spPr>
          <a:xfrm>
            <a:off x="0" y="44625"/>
            <a:ext cx="9036496" cy="1656183"/>
          </a:xfrm>
        </p:spPr>
        <p:txBody>
          <a:bodyPr>
            <a:normAutofit/>
          </a:bodyPr>
          <a:lstStyle/>
          <a:p>
            <a:pPr algn="ctr"/>
            <a:r>
              <a:rPr lang="en-CA" sz="4000" dirty="0"/>
              <a:t>Experience shows Six Categories </a:t>
            </a:r>
            <a:r>
              <a:rPr lang="en-CA" sz="4000" dirty="0" smtClean="0"/>
              <a:t/>
            </a:r>
            <a:br>
              <a:rPr lang="en-CA" sz="4000" dirty="0" smtClean="0"/>
            </a:br>
            <a:r>
              <a:rPr lang="en-CA" sz="4000" dirty="0" smtClean="0"/>
              <a:t>seems </a:t>
            </a:r>
            <a:r>
              <a:rPr lang="en-CA" sz="4000" dirty="0"/>
              <a:t>to be </a:t>
            </a:r>
            <a:r>
              <a:rPr lang="en-CA" sz="4000" dirty="0" smtClean="0"/>
              <a:t>0ptimum</a:t>
            </a:r>
            <a:endParaRPr lang="en-US" sz="4000" dirty="0"/>
          </a:p>
        </p:txBody>
      </p:sp>
      <p:sp>
        <p:nvSpPr>
          <p:cNvPr id="60419" name="Rectangle 3"/>
          <p:cNvSpPr>
            <a:spLocks noGrp="1" noChangeArrowheads="1"/>
          </p:cNvSpPr>
          <p:nvPr>
            <p:ph type="subTitle" idx="4294967295"/>
          </p:nvPr>
        </p:nvSpPr>
        <p:spPr>
          <a:xfrm>
            <a:off x="107505" y="1700808"/>
            <a:ext cx="9036496" cy="5040560"/>
          </a:xfrm>
        </p:spPr>
        <p:txBody>
          <a:bodyPr>
            <a:normAutofit/>
          </a:bodyPr>
          <a:lstStyle/>
          <a:p>
            <a:pPr algn="l"/>
            <a:r>
              <a:rPr lang="en-CA" sz="2800" i="1" dirty="0">
                <a:solidFill>
                  <a:schemeClr val="accent1"/>
                </a:solidFill>
              </a:rPr>
              <a:t>This means you will have to make some decisions about what categories are right for your </a:t>
            </a:r>
            <a:r>
              <a:rPr lang="en-CA" sz="2800" i="1" dirty="0" smtClean="0">
                <a:solidFill>
                  <a:schemeClr val="accent1"/>
                </a:solidFill>
              </a:rPr>
              <a:t>congregation.</a:t>
            </a:r>
          </a:p>
          <a:p>
            <a:pPr algn="l"/>
            <a:endParaRPr lang="en-CA" sz="2800" i="1" dirty="0">
              <a:solidFill>
                <a:schemeClr val="accent1"/>
              </a:solidFill>
            </a:endParaRPr>
          </a:p>
          <a:p>
            <a:pPr algn="l">
              <a:buFontTx/>
              <a:buChar char="•"/>
            </a:pPr>
            <a:r>
              <a:rPr lang="en-CA" sz="2800" dirty="0"/>
              <a:t>Some </a:t>
            </a:r>
            <a:r>
              <a:rPr lang="en-CA" sz="2800" dirty="0" smtClean="0"/>
              <a:t>congregations </a:t>
            </a:r>
            <a:r>
              <a:rPr lang="en-CA" sz="2800" dirty="0"/>
              <a:t>like a youth ministry category.  I have found it easiest to fit both Youth Ministry and Stewardship Education into the </a:t>
            </a:r>
            <a:r>
              <a:rPr lang="en-CA" sz="2800" dirty="0" smtClean="0"/>
              <a:t>‘Education</a:t>
            </a:r>
            <a:r>
              <a:rPr lang="en-CA" sz="2800" dirty="0"/>
              <a:t>’ segment</a:t>
            </a:r>
          </a:p>
          <a:p>
            <a:pPr algn="l">
              <a:buFontTx/>
              <a:buChar char="•"/>
            </a:pPr>
            <a:r>
              <a:rPr lang="en-CA" sz="2800" dirty="0"/>
              <a:t>However, you could put Youth Ministry in the ‘Outreach’ or ‘Evangelism’ categories if that makes more sense for your </a:t>
            </a:r>
            <a:r>
              <a:rPr lang="en-CA" sz="2800" dirty="0" smtClean="0"/>
              <a:t>congregation.</a:t>
            </a:r>
            <a:endParaRPr lang="en-CA" sz="28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107504" y="188640"/>
            <a:ext cx="8856984" cy="2008460"/>
          </a:xfrm>
        </p:spPr>
        <p:txBody>
          <a:bodyPr>
            <a:normAutofit/>
          </a:bodyPr>
          <a:lstStyle/>
          <a:p>
            <a:r>
              <a:rPr lang="en-CA" sz="4000" dirty="0"/>
              <a:t>Notice what category is NOT included in a Narrative Budget</a:t>
            </a:r>
            <a:endParaRPr lang="en-US" sz="4000" dirty="0"/>
          </a:p>
        </p:txBody>
      </p:sp>
      <p:sp>
        <p:nvSpPr>
          <p:cNvPr id="24579" name="Rectangle 3"/>
          <p:cNvSpPr>
            <a:spLocks noGrp="1" noChangeArrowheads="1"/>
          </p:cNvSpPr>
          <p:nvPr>
            <p:ph type="subTitle" idx="4294967295"/>
          </p:nvPr>
        </p:nvSpPr>
        <p:spPr>
          <a:xfrm>
            <a:off x="107505" y="2349500"/>
            <a:ext cx="9036496" cy="4508500"/>
          </a:xfrm>
        </p:spPr>
        <p:txBody>
          <a:bodyPr>
            <a:normAutofit lnSpcReduction="10000"/>
          </a:bodyPr>
          <a:lstStyle/>
          <a:p>
            <a:pPr algn="l">
              <a:lnSpc>
                <a:spcPct val="120000"/>
              </a:lnSpc>
              <a:buFontTx/>
              <a:buChar char="•"/>
            </a:pPr>
            <a:r>
              <a:rPr lang="en-CA" sz="2800" dirty="0"/>
              <a:t>Pastoral Care</a:t>
            </a:r>
          </a:p>
          <a:p>
            <a:pPr algn="l">
              <a:lnSpc>
                <a:spcPct val="120000"/>
              </a:lnSpc>
              <a:buFontTx/>
              <a:buChar char="•"/>
            </a:pPr>
            <a:r>
              <a:rPr lang="en-CA" sz="2800" dirty="0"/>
              <a:t>Christian Education</a:t>
            </a:r>
          </a:p>
          <a:p>
            <a:pPr algn="l">
              <a:lnSpc>
                <a:spcPct val="120000"/>
              </a:lnSpc>
              <a:buFontTx/>
              <a:buChar char="•"/>
            </a:pPr>
            <a:r>
              <a:rPr lang="en-CA" sz="2800" dirty="0"/>
              <a:t> Worship</a:t>
            </a:r>
          </a:p>
          <a:p>
            <a:pPr algn="l">
              <a:lnSpc>
                <a:spcPct val="120000"/>
              </a:lnSpc>
              <a:buFontTx/>
              <a:buChar char="•"/>
            </a:pPr>
            <a:r>
              <a:rPr lang="en-CA" sz="2800" dirty="0"/>
              <a:t>Evangelism and Hospitality</a:t>
            </a:r>
          </a:p>
          <a:p>
            <a:pPr algn="l">
              <a:lnSpc>
                <a:spcPct val="120000"/>
              </a:lnSpc>
              <a:buFontTx/>
              <a:buChar char="•"/>
            </a:pPr>
            <a:r>
              <a:rPr lang="en-CA" sz="2800" dirty="0"/>
              <a:t>Outreach</a:t>
            </a:r>
          </a:p>
          <a:p>
            <a:pPr algn="l">
              <a:lnSpc>
                <a:spcPct val="120000"/>
              </a:lnSpc>
              <a:buFontTx/>
              <a:buChar char="•"/>
            </a:pPr>
            <a:r>
              <a:rPr lang="en-CA" sz="2800" dirty="0" smtClean="0"/>
              <a:t>Congregational Life</a:t>
            </a:r>
            <a:endParaRPr lang="en-CA" sz="2800" dirty="0"/>
          </a:p>
          <a:p>
            <a:pPr algn="l">
              <a:lnSpc>
                <a:spcPct val="120000"/>
              </a:lnSpc>
              <a:buFontTx/>
              <a:buChar char="•"/>
            </a:pPr>
            <a:endParaRPr lang="en-CA" sz="2800" dirty="0"/>
          </a:p>
          <a:p>
            <a:pPr>
              <a:lnSpc>
                <a:spcPct val="120000"/>
              </a:lnSpc>
            </a:pPr>
            <a:r>
              <a:rPr lang="en-CA" sz="2800" i="1" dirty="0"/>
              <a:t>Do you see the </a:t>
            </a:r>
            <a:r>
              <a:rPr lang="en-CA" sz="2800" i="1" dirty="0">
                <a:solidFill>
                  <a:srgbClr val="FF0000"/>
                </a:solidFill>
              </a:rPr>
              <a:t>ADMINISTRATION</a:t>
            </a:r>
            <a:r>
              <a:rPr lang="en-CA" sz="2800" i="1" dirty="0"/>
              <a:t> </a:t>
            </a:r>
            <a:r>
              <a:rPr lang="en-CA" sz="2800" i="1" dirty="0" smtClean="0"/>
              <a:t>or </a:t>
            </a:r>
            <a:r>
              <a:rPr lang="en-CA" sz="2800" i="1" dirty="0" smtClean="0">
                <a:solidFill>
                  <a:srgbClr val="FF0000"/>
                </a:solidFill>
              </a:rPr>
              <a:t>PERSONNEL</a:t>
            </a:r>
            <a:r>
              <a:rPr lang="en-CA" sz="2800" i="1" dirty="0" smtClean="0"/>
              <a:t> category </a:t>
            </a:r>
            <a:r>
              <a:rPr lang="en-CA" sz="2800" i="1" dirty="0"/>
              <a:t>on this list??</a:t>
            </a:r>
            <a:endParaRPr lang="en-US" sz="2800" i="1"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260648"/>
            <a:ext cx="8964488" cy="1431925"/>
          </a:xfrm>
        </p:spPr>
        <p:txBody>
          <a:bodyPr>
            <a:normAutofit/>
          </a:bodyPr>
          <a:lstStyle/>
          <a:p>
            <a:pPr algn="ctr"/>
            <a:r>
              <a:rPr lang="en-CA" sz="4000" dirty="0"/>
              <a:t>If you use ADMINISTRATION as a category in your Narrative Budget</a:t>
            </a:r>
            <a:endParaRPr lang="en-US" sz="4000" dirty="0"/>
          </a:p>
        </p:txBody>
      </p:sp>
      <p:sp>
        <p:nvSpPr>
          <p:cNvPr id="25603" name="Rectangle 3"/>
          <p:cNvSpPr>
            <a:spLocks noGrp="1" noChangeArrowheads="1"/>
          </p:cNvSpPr>
          <p:nvPr>
            <p:ph type="subTitle" idx="4294967295"/>
          </p:nvPr>
        </p:nvSpPr>
        <p:spPr>
          <a:xfrm>
            <a:off x="0" y="2492375"/>
            <a:ext cx="8424863" cy="3097213"/>
          </a:xfrm>
        </p:spPr>
        <p:txBody>
          <a:bodyPr>
            <a:noAutofit/>
          </a:bodyPr>
          <a:lstStyle/>
          <a:p>
            <a:pPr algn="l">
              <a:buFontTx/>
              <a:buChar char="•"/>
            </a:pPr>
            <a:r>
              <a:rPr lang="en-CA" sz="2800" dirty="0"/>
              <a:t>You will be defeating the entire purpose of Narrative Budgeting!!!</a:t>
            </a:r>
          </a:p>
          <a:p>
            <a:pPr algn="l">
              <a:buFontTx/>
              <a:buChar char="•"/>
            </a:pPr>
            <a:endParaRPr lang="en-CA" sz="2800" dirty="0"/>
          </a:p>
          <a:p>
            <a:pPr algn="l">
              <a:buFontTx/>
              <a:buChar char="•"/>
            </a:pPr>
            <a:r>
              <a:rPr lang="en-CA" sz="2800" dirty="0" smtClean="0"/>
              <a:t>Please .  </a:t>
            </a:r>
            <a:r>
              <a:rPr lang="en-CA" sz="2800" dirty="0"/>
              <a:t>Don’t go there</a:t>
            </a:r>
            <a:r>
              <a:rPr lang="en-CA" sz="2800" dirty="0" smtClean="0"/>
              <a:t>!</a:t>
            </a:r>
          </a:p>
          <a:p>
            <a:pPr algn="l">
              <a:buFontTx/>
              <a:buChar char="•"/>
            </a:pPr>
            <a:endParaRPr lang="en-CA" sz="2800" i="1" dirty="0"/>
          </a:p>
          <a:p>
            <a:pPr algn="l">
              <a:buFontTx/>
              <a:buChar char="•"/>
            </a:pPr>
            <a:r>
              <a:rPr lang="en-CA" sz="2800" dirty="0" smtClean="0"/>
              <a:t>Assign Personnel and Building Costs to Ministry areas</a:t>
            </a:r>
            <a:endParaRPr lang="en-US" sz="28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a:t>
            </a:r>
            <a:r>
              <a:rPr lang="en-CA" smtClean="0"/>
              <a:t>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a:bodyPr>
          <a:lstStyle/>
          <a:p>
            <a:pPr algn="l">
              <a:lnSpc>
                <a:spcPct val="80000"/>
              </a:lnSpc>
              <a:buFontTx/>
              <a:buChar char="•"/>
            </a:pPr>
            <a:endParaRPr lang="en-CA" sz="2400" dirty="0"/>
          </a:p>
          <a:p>
            <a:pPr algn="l">
              <a:lnSpc>
                <a:spcPct val="80000"/>
              </a:lnSpc>
              <a:buFontTx/>
              <a:buChar char="•"/>
            </a:pPr>
            <a:endParaRPr lang="en-CA" sz="2400" dirty="0"/>
          </a:p>
          <a:p>
            <a:pPr algn="l">
              <a:lnSpc>
                <a:spcPct val="80000"/>
              </a:lnSpc>
              <a:buFontTx/>
              <a:buChar char="•"/>
            </a:pPr>
            <a:endParaRPr lang="en-US" sz="2400" dirty="0"/>
          </a:p>
        </p:txBody>
      </p:sp>
      <p:sp>
        <p:nvSpPr>
          <p:cNvPr id="2" name="TextBox 1"/>
          <p:cNvSpPr txBox="1"/>
          <p:nvPr/>
        </p:nvSpPr>
        <p:spPr>
          <a:xfrm>
            <a:off x="251520" y="1556793"/>
            <a:ext cx="8352928" cy="5039328"/>
          </a:xfrm>
          <a:prstGeom prst="rect">
            <a:avLst/>
          </a:prstGeom>
          <a:noFill/>
        </p:spPr>
        <p:txBody>
          <a:bodyPr wrap="square" rtlCol="0">
            <a:spAutoFit/>
          </a:bodyPr>
          <a:lstStyle/>
          <a:p>
            <a:pPr marL="118872">
              <a:lnSpc>
                <a:spcPct val="80000"/>
              </a:lnSpc>
            </a:pPr>
            <a:r>
              <a:rPr lang="en-CA" sz="4400" b="1" dirty="0" smtClean="0">
                <a:solidFill>
                  <a:srgbClr val="FF0000"/>
                </a:solidFill>
                <a:latin typeface="+mn-lt"/>
              </a:rPr>
              <a:t>Step Two:</a:t>
            </a:r>
          </a:p>
          <a:p>
            <a:pPr marL="118872">
              <a:lnSpc>
                <a:spcPct val="80000"/>
              </a:lnSpc>
            </a:pPr>
            <a:r>
              <a:rPr lang="en-CA" sz="4400" b="1" dirty="0" smtClean="0">
                <a:solidFill>
                  <a:srgbClr val="FF0000"/>
                </a:solidFill>
                <a:latin typeface="+mn-lt"/>
              </a:rPr>
              <a:t>  </a:t>
            </a:r>
            <a:endParaRPr lang="en-CA" sz="4400" b="1" dirty="0">
              <a:solidFill>
                <a:srgbClr val="FF0000"/>
              </a:solidFill>
              <a:latin typeface="+mn-lt"/>
            </a:endParaRPr>
          </a:p>
          <a:p>
            <a:pPr marL="118872" indent="0">
              <a:lnSpc>
                <a:spcPct val="80000"/>
              </a:lnSpc>
              <a:buNone/>
            </a:pPr>
            <a:r>
              <a:rPr lang="en-CA" sz="4400" b="1" dirty="0" smtClean="0">
                <a:latin typeface="+mn-lt"/>
              </a:rPr>
              <a:t>Apply each budget line item to one or more area of ministry. </a:t>
            </a:r>
          </a:p>
          <a:p>
            <a:pPr marL="118872" indent="0">
              <a:lnSpc>
                <a:spcPct val="80000"/>
              </a:lnSpc>
              <a:buNone/>
            </a:pPr>
            <a:endParaRPr lang="en-CA" sz="2000" b="1" dirty="0">
              <a:latin typeface="+mn-lt"/>
            </a:endParaRPr>
          </a:p>
          <a:p>
            <a:pPr marL="118872" indent="0">
              <a:lnSpc>
                <a:spcPct val="80000"/>
              </a:lnSpc>
              <a:buNone/>
            </a:pPr>
            <a:r>
              <a:rPr lang="en-CA" sz="4400" b="1" dirty="0" smtClean="0">
                <a:latin typeface="+mn-lt"/>
              </a:rPr>
              <a:t> Assign staff time to the various ministry areas. </a:t>
            </a:r>
          </a:p>
          <a:p>
            <a:pPr marL="118872" indent="0">
              <a:lnSpc>
                <a:spcPct val="80000"/>
              </a:lnSpc>
              <a:buNone/>
            </a:pPr>
            <a:endParaRPr lang="en-CA" sz="2800" b="1" dirty="0">
              <a:latin typeface="+mn-lt"/>
            </a:endParaRPr>
          </a:p>
          <a:p>
            <a:pPr marL="118872" indent="0">
              <a:lnSpc>
                <a:spcPct val="80000"/>
              </a:lnSpc>
              <a:buNone/>
            </a:pPr>
            <a:r>
              <a:rPr lang="en-CA" sz="4400" b="1" dirty="0" smtClean="0">
                <a:latin typeface="+mn-lt"/>
              </a:rPr>
              <a:t>Assign building costs to the </a:t>
            </a:r>
            <a:r>
              <a:rPr lang="en-CA" sz="4400" b="1" smtClean="0">
                <a:latin typeface="+mn-lt"/>
              </a:rPr>
              <a:t>ministry areas. </a:t>
            </a:r>
            <a:endParaRPr lang="en-CA" sz="4400" b="1" dirty="0">
              <a:latin typeface="+mn-lt"/>
            </a:endParaRPr>
          </a:p>
        </p:txBody>
      </p:sp>
    </p:spTree>
    <p:extLst>
      <p:ext uri="{BB962C8B-B14F-4D97-AF65-F5344CB8AC3E}">
        <p14:creationId xmlns:p14="http://schemas.microsoft.com/office/powerpoint/2010/main" val="3423715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971600" y="260648"/>
            <a:ext cx="7772400" cy="2008460"/>
          </a:xfrm>
        </p:spPr>
        <p:txBody>
          <a:bodyPr>
            <a:normAutofit/>
          </a:bodyPr>
          <a:lstStyle/>
          <a:p>
            <a:r>
              <a:rPr lang="en-CA" sz="3600" dirty="0"/>
              <a:t>So after a month of </a:t>
            </a:r>
            <a:r>
              <a:rPr lang="en-CA" sz="3600" dirty="0" smtClean="0"/>
              <a:t>keeping time diaries by </a:t>
            </a:r>
            <a:r>
              <a:rPr lang="en-CA" sz="3600" dirty="0"/>
              <a:t>your staff you will have an allocation formula</a:t>
            </a:r>
            <a:endParaRPr lang="en-US" sz="3600" dirty="0"/>
          </a:p>
        </p:txBody>
      </p:sp>
      <p:sp>
        <p:nvSpPr>
          <p:cNvPr id="22531" name="Rectangle 3"/>
          <p:cNvSpPr>
            <a:spLocks noGrp="1" noChangeArrowheads="1"/>
          </p:cNvSpPr>
          <p:nvPr>
            <p:ph type="subTitle" idx="4294967295"/>
          </p:nvPr>
        </p:nvSpPr>
        <p:spPr>
          <a:xfrm>
            <a:off x="107505" y="2781300"/>
            <a:ext cx="8496943" cy="3744044"/>
          </a:xfrm>
        </p:spPr>
        <p:txBody>
          <a:bodyPr>
            <a:normAutofit fontScale="55000" lnSpcReduction="20000"/>
          </a:bodyPr>
          <a:lstStyle/>
          <a:p>
            <a:pPr algn="l">
              <a:lnSpc>
                <a:spcPct val="120000"/>
              </a:lnSpc>
              <a:buFontTx/>
              <a:buChar char="•"/>
            </a:pPr>
            <a:r>
              <a:rPr lang="en-CA" sz="2800" dirty="0"/>
              <a:t> </a:t>
            </a:r>
            <a:r>
              <a:rPr lang="en-CA" sz="5100" dirty="0"/>
              <a:t>For </a:t>
            </a:r>
            <a:r>
              <a:rPr lang="en-CA" sz="5100" dirty="0" smtClean="0"/>
              <a:t>example,  </a:t>
            </a:r>
            <a:r>
              <a:rPr lang="en-CA" sz="5100" dirty="0"/>
              <a:t>the </a:t>
            </a:r>
            <a:r>
              <a:rPr lang="en-CA" sz="5100" dirty="0" smtClean="0"/>
              <a:t>pastor might </a:t>
            </a:r>
            <a:r>
              <a:rPr lang="en-CA" sz="5100" dirty="0"/>
              <a:t>spend 15% of his/her time on Christian Education; 10% on Outreach; 30% on Worship and Worship preparation; 10% on In-reach and Fellowship; and 15% on Evangelism and Hospitality and the remaining 20% on Pastoral </a:t>
            </a:r>
            <a:r>
              <a:rPr lang="en-CA" sz="5100" dirty="0" smtClean="0"/>
              <a:t>Care</a:t>
            </a:r>
          </a:p>
          <a:p>
            <a:pPr algn="l">
              <a:lnSpc>
                <a:spcPct val="120000"/>
              </a:lnSpc>
              <a:buFontTx/>
              <a:buChar char="•"/>
            </a:pPr>
            <a:endParaRPr lang="en-CA" sz="5100" dirty="0"/>
          </a:p>
          <a:p>
            <a:pPr algn="l">
              <a:lnSpc>
                <a:spcPct val="120000"/>
              </a:lnSpc>
              <a:buFontTx/>
              <a:buChar char="•"/>
            </a:pPr>
            <a:r>
              <a:rPr lang="en-CA" sz="5100" dirty="0"/>
              <a:t>We then take this formula and use it as a blueprint for line items that are difficult to allocate</a:t>
            </a:r>
            <a:endParaRPr lang="en-US" sz="51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ppt_x</p:attrName>
                                        </p:attrNameLst>
                                      </p:cBhvr>
                                      <p:tavLst>
                                        <p:tav tm="0">
                                          <p:val>
                                            <p:strVal val="#ppt_x-.2"/>
                                          </p:val>
                                        </p:tav>
                                        <p:tav tm="100000">
                                          <p:val>
                                            <p:strVal val="#ppt_x"/>
                                          </p:val>
                                        </p:tav>
                                      </p:tavLst>
                                    </p:anim>
                                    <p:anim calcmode="lin" valueType="num">
                                      <p:cBhvr>
                                        <p:cTn id="8"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2531">
                                            <p:txEl>
                                              <p:pRg st="0" end="0"/>
                                            </p:txEl>
                                          </p:spTgt>
                                        </p:tgtEl>
                                        <p:attrNameLst>
                                          <p:attrName>style.visibility</p:attrName>
                                        </p:attrNameLst>
                                      </p:cBhvr>
                                      <p:to>
                                        <p:strVal val="visible"/>
                                      </p:to>
                                    </p:set>
                                    <p:animEffect transition="in" filter="fade">
                                      <p:cBhvr>
                                        <p:cTn id="14" dur="500"/>
                                        <p:tgtEl>
                                          <p:spTgt spid="22531">
                                            <p:txEl>
                                              <p:pRg st="0" end="0"/>
                                            </p:txEl>
                                          </p:spTgt>
                                        </p:tgtEl>
                                      </p:cBhvr>
                                    </p:animEffect>
                                    <p:anim calcmode="lin" valueType="num">
                                      <p:cBhvr>
                                        <p:cTn id="15"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2531">
                                            <p:txEl>
                                              <p:pRg st="2" end="2"/>
                                            </p:txEl>
                                          </p:spTgt>
                                        </p:tgtEl>
                                        <p:attrNameLst>
                                          <p:attrName>style.visibility</p:attrName>
                                        </p:attrNameLst>
                                      </p:cBhvr>
                                      <p:to>
                                        <p:strVal val="visible"/>
                                      </p:to>
                                    </p:set>
                                    <p:animEffect transition="in" filter="fade">
                                      <p:cBhvr>
                                        <p:cTn id="21" dur="500"/>
                                        <p:tgtEl>
                                          <p:spTgt spid="22531">
                                            <p:txEl>
                                              <p:pRg st="2" end="2"/>
                                            </p:txEl>
                                          </p:spTgt>
                                        </p:tgtEl>
                                      </p:cBhvr>
                                    </p:animEffect>
                                    <p:anim calcmode="lin" valueType="num">
                                      <p:cBhvr>
                                        <p:cTn id="22"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2531">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ctrTitle" idx="4294967295"/>
          </p:nvPr>
        </p:nvSpPr>
        <p:spPr>
          <a:xfrm>
            <a:off x="395536" y="260350"/>
            <a:ext cx="8748464" cy="1431925"/>
          </a:xfrm>
        </p:spPr>
        <p:txBody>
          <a:bodyPr>
            <a:normAutofit/>
          </a:bodyPr>
          <a:lstStyle/>
          <a:p>
            <a:r>
              <a:rPr lang="en-CA" dirty="0"/>
              <a:t>Don’t get caught in a trap</a:t>
            </a:r>
            <a:endParaRPr lang="en-US" dirty="0"/>
          </a:p>
        </p:txBody>
      </p:sp>
      <p:sp>
        <p:nvSpPr>
          <p:cNvPr id="23555" name="Rectangle 3"/>
          <p:cNvSpPr>
            <a:spLocks noGrp="1" noChangeArrowheads="1"/>
          </p:cNvSpPr>
          <p:nvPr>
            <p:ph type="subTitle" idx="4294967295"/>
          </p:nvPr>
        </p:nvSpPr>
        <p:spPr>
          <a:xfrm>
            <a:off x="179512" y="1628800"/>
            <a:ext cx="8712968" cy="4200252"/>
          </a:xfrm>
        </p:spPr>
        <p:txBody>
          <a:bodyPr>
            <a:noAutofit/>
          </a:bodyPr>
          <a:lstStyle/>
          <a:p>
            <a:pPr algn="l">
              <a:buFontTx/>
              <a:buChar char="•"/>
            </a:pPr>
            <a:r>
              <a:rPr lang="en-CA" sz="2800" dirty="0"/>
              <a:t> Many </a:t>
            </a:r>
            <a:r>
              <a:rPr lang="en-CA" sz="2800" dirty="0" smtClean="0"/>
              <a:t>congregations implementing </a:t>
            </a:r>
            <a:r>
              <a:rPr lang="en-CA" sz="2800" dirty="0"/>
              <a:t>Narrative Budgeting for the first time miss a big point – they get too caught up on delivering accuracy and don’t give themselves permission to treat the Narrative Budget as directional.</a:t>
            </a:r>
          </a:p>
          <a:p>
            <a:pPr algn="l">
              <a:lnSpc>
                <a:spcPct val="120000"/>
              </a:lnSpc>
              <a:buFontTx/>
              <a:buChar char="•"/>
            </a:pPr>
            <a:endParaRPr lang="en-CA" sz="2800" dirty="0"/>
          </a:p>
          <a:p>
            <a:pPr algn="l">
              <a:buFontTx/>
              <a:buChar char="•"/>
            </a:pPr>
            <a:r>
              <a:rPr lang="en-CA" sz="2800" dirty="0"/>
              <a:t>Its not that we deliberately try to be inaccurate.  We try to be as accurate as possible but we also recognize that, as an educational tool, helping reframe minds and getting donors to think about how their donation is used is more important than accuracy</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ppt_x</p:attrName>
                                        </p:attrNameLst>
                                      </p:cBhvr>
                                      <p:tavLst>
                                        <p:tav tm="0">
                                          <p:val>
                                            <p:strVal val="#ppt_x-.2"/>
                                          </p:val>
                                        </p:tav>
                                        <p:tav tm="100000">
                                          <p:val>
                                            <p:strVal val="#ppt_x"/>
                                          </p:val>
                                        </p:tav>
                                      </p:tavLst>
                                    </p:anim>
                                    <p:anim calcmode="lin" valueType="num">
                                      <p:cBhvr>
                                        <p:cTn id="8" dur="1000" fill="hold"/>
                                        <p:tgtEl>
                                          <p:spTgt spid="235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3555">
                                            <p:txEl>
                                              <p:pRg st="0" end="0"/>
                                            </p:txEl>
                                          </p:spTgt>
                                        </p:tgtEl>
                                        <p:attrNameLst>
                                          <p:attrName>style.visibility</p:attrName>
                                        </p:attrNameLst>
                                      </p:cBhvr>
                                      <p:to>
                                        <p:strVal val="visible"/>
                                      </p:to>
                                    </p:set>
                                    <p:animEffect transition="in" filter="fade">
                                      <p:cBhvr>
                                        <p:cTn id="14" dur="500"/>
                                        <p:tgtEl>
                                          <p:spTgt spid="23555">
                                            <p:txEl>
                                              <p:pRg st="0" end="0"/>
                                            </p:txEl>
                                          </p:spTgt>
                                        </p:tgtEl>
                                      </p:cBhvr>
                                    </p:animEffect>
                                    <p:anim calcmode="lin" valueType="num">
                                      <p:cBhvr>
                                        <p:cTn id="15"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355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3555">
                                            <p:txEl>
                                              <p:pRg st="2" end="2"/>
                                            </p:txEl>
                                          </p:spTgt>
                                        </p:tgtEl>
                                        <p:attrNameLst>
                                          <p:attrName>style.visibility</p:attrName>
                                        </p:attrNameLst>
                                      </p:cBhvr>
                                      <p:to>
                                        <p:strVal val="visible"/>
                                      </p:to>
                                    </p:set>
                                    <p:animEffect transition="in" filter="fade">
                                      <p:cBhvr>
                                        <p:cTn id="21" dur="500"/>
                                        <p:tgtEl>
                                          <p:spTgt spid="23555">
                                            <p:txEl>
                                              <p:pRg st="2" end="2"/>
                                            </p:txEl>
                                          </p:spTgt>
                                        </p:tgtEl>
                                      </p:cBhvr>
                                    </p:animEffect>
                                    <p:anim calcmode="lin" valueType="num">
                                      <p:cBhvr>
                                        <p:cTn id="22"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355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a:t>
            </a:r>
            <a:r>
              <a:rPr lang="en-CA" smtClean="0"/>
              <a:t>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a:bodyPr>
          <a:lstStyle/>
          <a:p>
            <a:pPr algn="l">
              <a:lnSpc>
                <a:spcPct val="80000"/>
              </a:lnSpc>
              <a:buFontTx/>
              <a:buChar char="•"/>
            </a:pPr>
            <a:endParaRPr lang="en-CA" sz="2400" dirty="0"/>
          </a:p>
          <a:p>
            <a:pPr algn="l">
              <a:lnSpc>
                <a:spcPct val="80000"/>
              </a:lnSpc>
              <a:buFontTx/>
              <a:buChar char="•"/>
            </a:pPr>
            <a:endParaRPr lang="en-CA" sz="2400" dirty="0"/>
          </a:p>
          <a:p>
            <a:pPr algn="l">
              <a:lnSpc>
                <a:spcPct val="80000"/>
              </a:lnSpc>
              <a:buFontTx/>
              <a:buChar char="•"/>
            </a:pPr>
            <a:endParaRPr lang="en-US" sz="2400" dirty="0"/>
          </a:p>
        </p:txBody>
      </p:sp>
      <p:sp>
        <p:nvSpPr>
          <p:cNvPr id="2" name="TextBox 1"/>
          <p:cNvSpPr txBox="1"/>
          <p:nvPr/>
        </p:nvSpPr>
        <p:spPr>
          <a:xfrm>
            <a:off x="251520" y="1556793"/>
            <a:ext cx="8352928" cy="2823337"/>
          </a:xfrm>
          <a:prstGeom prst="rect">
            <a:avLst/>
          </a:prstGeom>
          <a:noFill/>
        </p:spPr>
        <p:txBody>
          <a:bodyPr wrap="square" rtlCol="0">
            <a:spAutoFit/>
          </a:bodyPr>
          <a:lstStyle/>
          <a:p>
            <a:pPr marL="118872">
              <a:lnSpc>
                <a:spcPct val="80000"/>
              </a:lnSpc>
            </a:pPr>
            <a:endParaRPr lang="en-CA" sz="4400" b="1" dirty="0" smtClean="0">
              <a:solidFill>
                <a:srgbClr val="FF0000"/>
              </a:solidFill>
              <a:latin typeface="+mn-lt"/>
            </a:endParaRPr>
          </a:p>
          <a:p>
            <a:pPr marL="118872">
              <a:lnSpc>
                <a:spcPct val="80000"/>
              </a:lnSpc>
            </a:pPr>
            <a:r>
              <a:rPr lang="en-CA" sz="4400" b="1" dirty="0" smtClean="0">
                <a:solidFill>
                  <a:srgbClr val="FF0000"/>
                </a:solidFill>
                <a:latin typeface="+mn-lt"/>
              </a:rPr>
              <a:t>Step Three:</a:t>
            </a:r>
          </a:p>
          <a:p>
            <a:pPr marL="118872">
              <a:lnSpc>
                <a:spcPct val="80000"/>
              </a:lnSpc>
            </a:pPr>
            <a:r>
              <a:rPr lang="en-CA" sz="4400" b="1" dirty="0" smtClean="0">
                <a:solidFill>
                  <a:srgbClr val="FF0000"/>
                </a:solidFill>
                <a:latin typeface="+mn-lt"/>
              </a:rPr>
              <a:t>  </a:t>
            </a:r>
            <a:endParaRPr lang="en-CA" sz="4400" b="1" dirty="0">
              <a:solidFill>
                <a:srgbClr val="FF0000"/>
              </a:solidFill>
              <a:latin typeface="+mn-lt"/>
            </a:endParaRPr>
          </a:p>
          <a:p>
            <a:pPr marL="118872" indent="0">
              <a:lnSpc>
                <a:spcPct val="80000"/>
              </a:lnSpc>
              <a:buNone/>
            </a:pPr>
            <a:r>
              <a:rPr lang="en-CA" sz="4400" b="1" dirty="0" smtClean="0">
                <a:latin typeface="+mn-lt"/>
              </a:rPr>
              <a:t>List examples of mission in each area of ministry. </a:t>
            </a:r>
            <a:endParaRPr lang="en-CA" sz="4400" b="1" dirty="0">
              <a:latin typeface="+mn-lt"/>
            </a:endParaRPr>
          </a:p>
        </p:txBody>
      </p:sp>
    </p:spTree>
    <p:extLst>
      <p:ext uri="{BB962C8B-B14F-4D97-AF65-F5344CB8AC3E}">
        <p14:creationId xmlns:p14="http://schemas.microsoft.com/office/powerpoint/2010/main" val="11069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a:t>
            </a:r>
            <a:r>
              <a:rPr lang="en-CA" smtClean="0"/>
              <a:t>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a:bodyPr>
          <a:lstStyle/>
          <a:p>
            <a:pPr algn="l">
              <a:lnSpc>
                <a:spcPct val="80000"/>
              </a:lnSpc>
              <a:buFontTx/>
              <a:buChar char="•"/>
            </a:pPr>
            <a:endParaRPr lang="en-CA" sz="2400" dirty="0"/>
          </a:p>
          <a:p>
            <a:pPr algn="l">
              <a:lnSpc>
                <a:spcPct val="80000"/>
              </a:lnSpc>
              <a:buFontTx/>
              <a:buChar char="•"/>
            </a:pPr>
            <a:endParaRPr lang="en-CA" sz="2400" dirty="0"/>
          </a:p>
          <a:p>
            <a:pPr algn="l">
              <a:lnSpc>
                <a:spcPct val="80000"/>
              </a:lnSpc>
              <a:buFontTx/>
              <a:buChar char="•"/>
            </a:pPr>
            <a:endParaRPr lang="en-US" sz="2400" dirty="0"/>
          </a:p>
        </p:txBody>
      </p:sp>
      <p:sp>
        <p:nvSpPr>
          <p:cNvPr id="2" name="TextBox 1"/>
          <p:cNvSpPr txBox="1"/>
          <p:nvPr/>
        </p:nvSpPr>
        <p:spPr>
          <a:xfrm>
            <a:off x="251520" y="1556793"/>
            <a:ext cx="8352928" cy="2823337"/>
          </a:xfrm>
          <a:prstGeom prst="rect">
            <a:avLst/>
          </a:prstGeom>
          <a:noFill/>
        </p:spPr>
        <p:txBody>
          <a:bodyPr wrap="square" rtlCol="0">
            <a:spAutoFit/>
          </a:bodyPr>
          <a:lstStyle/>
          <a:p>
            <a:pPr marL="118872">
              <a:lnSpc>
                <a:spcPct val="80000"/>
              </a:lnSpc>
            </a:pPr>
            <a:endParaRPr lang="en-CA" sz="4400" b="1" dirty="0" smtClean="0">
              <a:solidFill>
                <a:srgbClr val="FF0000"/>
              </a:solidFill>
              <a:latin typeface="+mn-lt"/>
            </a:endParaRPr>
          </a:p>
          <a:p>
            <a:pPr marL="118872">
              <a:lnSpc>
                <a:spcPct val="80000"/>
              </a:lnSpc>
            </a:pPr>
            <a:r>
              <a:rPr lang="en-CA" sz="4400" b="1" dirty="0" smtClean="0">
                <a:solidFill>
                  <a:srgbClr val="FF0000"/>
                </a:solidFill>
                <a:latin typeface="+mn-lt"/>
              </a:rPr>
              <a:t>Step Four:</a:t>
            </a:r>
          </a:p>
          <a:p>
            <a:pPr marL="118872">
              <a:lnSpc>
                <a:spcPct val="80000"/>
              </a:lnSpc>
            </a:pPr>
            <a:r>
              <a:rPr lang="en-CA" sz="4400" b="1" dirty="0" smtClean="0">
                <a:solidFill>
                  <a:srgbClr val="FF0000"/>
                </a:solidFill>
                <a:latin typeface="+mn-lt"/>
              </a:rPr>
              <a:t> </a:t>
            </a:r>
            <a:endParaRPr lang="en-CA" sz="4400" b="1" dirty="0">
              <a:solidFill>
                <a:srgbClr val="FF0000"/>
              </a:solidFill>
              <a:latin typeface="+mn-lt"/>
            </a:endParaRPr>
          </a:p>
          <a:p>
            <a:pPr marL="118872">
              <a:lnSpc>
                <a:spcPct val="80000"/>
              </a:lnSpc>
            </a:pPr>
            <a:r>
              <a:rPr lang="en-CA" sz="4400" b="1" dirty="0" smtClean="0">
                <a:latin typeface="+mn-lt"/>
              </a:rPr>
              <a:t>Write  a descriptive paragraph</a:t>
            </a:r>
          </a:p>
          <a:p>
            <a:pPr marL="118872">
              <a:lnSpc>
                <a:spcPct val="80000"/>
              </a:lnSpc>
            </a:pPr>
            <a:r>
              <a:rPr lang="en-CA" sz="4400" b="1" dirty="0" smtClean="0">
                <a:latin typeface="+mn-lt"/>
              </a:rPr>
              <a:t>for each area.</a:t>
            </a:r>
            <a:endParaRPr lang="en-CA" sz="4400" b="1" dirty="0">
              <a:latin typeface="+mn-lt"/>
            </a:endParaRPr>
          </a:p>
        </p:txBody>
      </p:sp>
    </p:spTree>
    <p:extLst>
      <p:ext uri="{BB962C8B-B14F-4D97-AF65-F5344CB8AC3E}">
        <p14:creationId xmlns:p14="http://schemas.microsoft.com/office/powerpoint/2010/main" val="1286048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Start with Why</a:t>
            </a:r>
            <a:endParaRPr lang="en-US" dirty="0"/>
          </a:p>
        </p:txBody>
      </p:sp>
      <p:pic>
        <p:nvPicPr>
          <p:cNvPr id="4" name="Picture 2" descr="http://rebeccatudor.com/wp-content/uploads/2012/04/iStock_000016805474Medium.jpg"/>
          <p:cNvPicPr>
            <a:picLocks noGrp="1" noChangeAspect="1" noChangeArrowheads="1"/>
          </p:cNvPicPr>
          <p:nvPr>
            <p:ph idx="1"/>
          </p:nvPr>
        </p:nvPicPr>
        <p:blipFill>
          <a:blip r:embed="rId2" cstate="print"/>
          <a:srcRect/>
          <a:stretch>
            <a:fillRect/>
          </a:stretch>
        </p:blipFill>
        <p:spPr bwMode="auto">
          <a:xfrm>
            <a:off x="1577340" y="1839220"/>
            <a:ext cx="5989320" cy="449718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a:t>
            </a:r>
            <a:r>
              <a:rPr lang="en-CA" smtClean="0"/>
              <a:t>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a:bodyPr>
          <a:lstStyle/>
          <a:p>
            <a:pPr algn="l">
              <a:lnSpc>
                <a:spcPct val="80000"/>
              </a:lnSpc>
              <a:buFontTx/>
              <a:buChar char="•"/>
            </a:pPr>
            <a:endParaRPr lang="en-CA" sz="2400" dirty="0"/>
          </a:p>
          <a:p>
            <a:pPr algn="l">
              <a:lnSpc>
                <a:spcPct val="80000"/>
              </a:lnSpc>
              <a:buFontTx/>
              <a:buChar char="•"/>
            </a:pPr>
            <a:endParaRPr lang="en-CA" sz="2400" dirty="0"/>
          </a:p>
          <a:p>
            <a:pPr algn="l">
              <a:lnSpc>
                <a:spcPct val="80000"/>
              </a:lnSpc>
              <a:buFontTx/>
              <a:buChar char="•"/>
            </a:pPr>
            <a:endParaRPr lang="en-US" sz="2400" dirty="0"/>
          </a:p>
        </p:txBody>
      </p:sp>
      <p:sp>
        <p:nvSpPr>
          <p:cNvPr id="2" name="TextBox 1"/>
          <p:cNvSpPr txBox="1"/>
          <p:nvPr/>
        </p:nvSpPr>
        <p:spPr>
          <a:xfrm>
            <a:off x="251520" y="1556793"/>
            <a:ext cx="8352928" cy="2823337"/>
          </a:xfrm>
          <a:prstGeom prst="rect">
            <a:avLst/>
          </a:prstGeom>
          <a:noFill/>
        </p:spPr>
        <p:txBody>
          <a:bodyPr wrap="square" rtlCol="0">
            <a:spAutoFit/>
          </a:bodyPr>
          <a:lstStyle/>
          <a:p>
            <a:pPr marL="118872">
              <a:lnSpc>
                <a:spcPct val="80000"/>
              </a:lnSpc>
            </a:pPr>
            <a:endParaRPr lang="en-CA" sz="4400" b="1" dirty="0" smtClean="0">
              <a:solidFill>
                <a:srgbClr val="FF0000"/>
              </a:solidFill>
              <a:latin typeface="+mn-lt"/>
            </a:endParaRPr>
          </a:p>
          <a:p>
            <a:pPr marL="118872">
              <a:lnSpc>
                <a:spcPct val="80000"/>
              </a:lnSpc>
            </a:pPr>
            <a:r>
              <a:rPr lang="en-CA" sz="4400" b="1" dirty="0" smtClean="0">
                <a:solidFill>
                  <a:srgbClr val="FF0000"/>
                </a:solidFill>
                <a:latin typeface="+mn-lt"/>
              </a:rPr>
              <a:t>Step Five:</a:t>
            </a:r>
          </a:p>
          <a:p>
            <a:pPr marL="118872">
              <a:lnSpc>
                <a:spcPct val="80000"/>
              </a:lnSpc>
            </a:pPr>
            <a:r>
              <a:rPr lang="en-CA" sz="4400" b="1" dirty="0" smtClean="0">
                <a:solidFill>
                  <a:srgbClr val="FF0000"/>
                </a:solidFill>
                <a:latin typeface="+mn-lt"/>
              </a:rPr>
              <a:t> </a:t>
            </a:r>
            <a:endParaRPr lang="en-CA" sz="4400" b="1" dirty="0">
              <a:solidFill>
                <a:srgbClr val="FF0000"/>
              </a:solidFill>
              <a:latin typeface="+mn-lt"/>
            </a:endParaRPr>
          </a:p>
          <a:p>
            <a:pPr marL="118872">
              <a:lnSpc>
                <a:spcPct val="80000"/>
              </a:lnSpc>
            </a:pPr>
            <a:r>
              <a:rPr lang="en-CA" sz="4400" b="1" dirty="0" smtClean="0">
                <a:latin typeface="+mn-lt"/>
              </a:rPr>
              <a:t>Prepare a narrative budget</a:t>
            </a:r>
          </a:p>
          <a:p>
            <a:pPr marL="118872">
              <a:lnSpc>
                <a:spcPct val="80000"/>
              </a:lnSpc>
            </a:pPr>
            <a:r>
              <a:rPr lang="en-CA" sz="4400" b="1" dirty="0" smtClean="0">
                <a:latin typeface="+mn-lt"/>
              </a:rPr>
              <a:t>brochure.</a:t>
            </a:r>
            <a:endParaRPr lang="en-CA" sz="4400" b="1" dirty="0">
              <a:latin typeface="+mn-lt"/>
            </a:endParaRPr>
          </a:p>
        </p:txBody>
      </p:sp>
    </p:spTree>
    <p:extLst>
      <p:ext uri="{BB962C8B-B14F-4D97-AF65-F5344CB8AC3E}">
        <p14:creationId xmlns:p14="http://schemas.microsoft.com/office/powerpoint/2010/main" val="2034362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683568" y="260648"/>
            <a:ext cx="8132440" cy="1008063"/>
          </a:xfrm>
        </p:spPr>
        <p:txBody>
          <a:bodyPr>
            <a:normAutofit/>
          </a:bodyPr>
          <a:lstStyle/>
          <a:p>
            <a:r>
              <a:rPr lang="en-CA" dirty="0" smtClean="0"/>
              <a:t> 4.  Use a </a:t>
            </a:r>
            <a:r>
              <a:rPr lang="en-CA" smtClean="0"/>
              <a:t>Narrative Budget </a:t>
            </a:r>
            <a:endParaRPr lang="en-US" dirty="0"/>
          </a:p>
        </p:txBody>
      </p:sp>
      <p:sp>
        <p:nvSpPr>
          <p:cNvPr id="7171" name="Rectangle 3"/>
          <p:cNvSpPr>
            <a:spLocks noGrp="1" noChangeArrowheads="1"/>
          </p:cNvSpPr>
          <p:nvPr>
            <p:ph type="subTitle" idx="4294967295"/>
          </p:nvPr>
        </p:nvSpPr>
        <p:spPr>
          <a:xfrm>
            <a:off x="323529" y="1773238"/>
            <a:ext cx="8820472" cy="3600450"/>
          </a:xfrm>
        </p:spPr>
        <p:txBody>
          <a:bodyPr>
            <a:normAutofit/>
          </a:bodyPr>
          <a:lstStyle/>
          <a:p>
            <a:pPr algn="l">
              <a:lnSpc>
                <a:spcPct val="80000"/>
              </a:lnSpc>
              <a:buFontTx/>
              <a:buChar char="•"/>
            </a:pPr>
            <a:endParaRPr lang="en-CA" sz="2400" dirty="0"/>
          </a:p>
          <a:p>
            <a:pPr algn="l">
              <a:lnSpc>
                <a:spcPct val="80000"/>
              </a:lnSpc>
              <a:buFontTx/>
              <a:buChar char="•"/>
            </a:pPr>
            <a:endParaRPr lang="en-CA" sz="2400" dirty="0"/>
          </a:p>
          <a:p>
            <a:pPr algn="l">
              <a:lnSpc>
                <a:spcPct val="80000"/>
              </a:lnSpc>
              <a:buFontTx/>
              <a:buChar char="•"/>
            </a:pPr>
            <a:endParaRPr lang="en-US" sz="2400" dirty="0"/>
          </a:p>
        </p:txBody>
      </p:sp>
      <p:sp>
        <p:nvSpPr>
          <p:cNvPr id="2" name="TextBox 1"/>
          <p:cNvSpPr txBox="1"/>
          <p:nvPr/>
        </p:nvSpPr>
        <p:spPr>
          <a:xfrm>
            <a:off x="251520" y="1556793"/>
            <a:ext cx="8352928" cy="3365024"/>
          </a:xfrm>
          <a:prstGeom prst="rect">
            <a:avLst/>
          </a:prstGeom>
          <a:noFill/>
        </p:spPr>
        <p:txBody>
          <a:bodyPr wrap="square" rtlCol="0">
            <a:spAutoFit/>
          </a:bodyPr>
          <a:lstStyle/>
          <a:p>
            <a:pPr marL="118872">
              <a:lnSpc>
                <a:spcPct val="80000"/>
              </a:lnSpc>
            </a:pPr>
            <a:endParaRPr lang="en-CA" sz="4400" b="1" dirty="0" smtClean="0">
              <a:solidFill>
                <a:srgbClr val="FF0000"/>
              </a:solidFill>
              <a:latin typeface="+mn-lt"/>
            </a:endParaRPr>
          </a:p>
          <a:p>
            <a:pPr marL="118872">
              <a:lnSpc>
                <a:spcPct val="80000"/>
              </a:lnSpc>
            </a:pPr>
            <a:r>
              <a:rPr lang="en-CA" sz="4400" b="1" dirty="0" smtClean="0">
                <a:solidFill>
                  <a:srgbClr val="FF0000"/>
                </a:solidFill>
                <a:latin typeface="+mn-lt"/>
              </a:rPr>
              <a:t>Step Six:</a:t>
            </a:r>
          </a:p>
          <a:p>
            <a:pPr marL="118872">
              <a:lnSpc>
                <a:spcPct val="80000"/>
              </a:lnSpc>
            </a:pPr>
            <a:r>
              <a:rPr lang="en-CA" sz="4400" b="1" dirty="0" smtClean="0">
                <a:solidFill>
                  <a:srgbClr val="FF0000"/>
                </a:solidFill>
                <a:latin typeface="+mn-lt"/>
              </a:rPr>
              <a:t> </a:t>
            </a:r>
            <a:endParaRPr lang="en-CA" sz="4400" b="1" dirty="0">
              <a:solidFill>
                <a:srgbClr val="FF0000"/>
              </a:solidFill>
              <a:latin typeface="+mn-lt"/>
            </a:endParaRPr>
          </a:p>
          <a:p>
            <a:pPr marL="118872">
              <a:lnSpc>
                <a:spcPct val="80000"/>
              </a:lnSpc>
            </a:pPr>
            <a:r>
              <a:rPr lang="en-CA" sz="4400" b="1" dirty="0" smtClean="0">
                <a:latin typeface="+mn-lt"/>
              </a:rPr>
              <a:t>Use the narrative budget to make decisions and to tell your congregation’s story.</a:t>
            </a:r>
            <a:endParaRPr lang="en-CA" sz="4400" b="1" dirty="0">
              <a:latin typeface="+mn-lt"/>
            </a:endParaRPr>
          </a:p>
        </p:txBody>
      </p:sp>
    </p:spTree>
    <p:extLst>
      <p:ext uri="{BB962C8B-B14F-4D97-AF65-F5344CB8AC3E}">
        <p14:creationId xmlns:p14="http://schemas.microsoft.com/office/powerpoint/2010/main" val="330550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ppt_x</p:attrName>
                                        </p:attrNameLst>
                                      </p:cBhvr>
                                      <p:tavLst>
                                        <p:tav tm="0">
                                          <p:val>
                                            <p:strVal val="#ppt_x-.2"/>
                                          </p:val>
                                        </p:tav>
                                        <p:tav tm="100000">
                                          <p:val>
                                            <p:strVal val="#ppt_x"/>
                                          </p:val>
                                        </p:tav>
                                      </p:tavLst>
                                    </p:anim>
                                    <p:anim calcmode="lin" valueType="num">
                                      <p:cBhvr>
                                        <p:cTn id="8" dur="1000" fill="hold"/>
                                        <p:tgtEl>
                                          <p:spTgt spid="7170"/>
                                        </p:tgtEl>
                                        <p:attrNameLst>
                                          <p:attrName>ppt_y</p:attrName>
                                        </p:attrNameLst>
                                      </p:cBhvr>
                                      <p:tavLst>
                                        <p:tav tm="0">
                                          <p:val>
                                            <p:strVal val="#ppt_y"/>
                                          </p:val>
                                        </p:tav>
                                        <p:tav tm="100000">
                                          <p:val>
                                            <p:strVal val="#ppt_y"/>
                                          </p:val>
                                        </p:tav>
                                      </p:tavLst>
                                    </p:anim>
                                    <p:animEffect transition="in" filter="wipe(right)" prLst="gradientSize: 0.1">
                                      <p:cBhvr>
                                        <p:cTn id="9"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2924175"/>
            <a:ext cx="8229600" cy="1384300"/>
          </a:xfrm>
        </p:spPr>
        <p:txBody>
          <a:bodyPr>
            <a:normAutofit fontScale="90000"/>
          </a:bodyPr>
          <a:lstStyle/>
          <a:p>
            <a:pPr algn="ctr"/>
            <a:r>
              <a:rPr lang="en-CA" sz="4000"/>
              <a:t>Here’s what you will have when you are done your first Narrative Budget…</a:t>
            </a:r>
            <a:endParaRPr lang="en-US" sz="400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ppt_x</p:attrName>
                                        </p:attrNameLst>
                                      </p:cBhvr>
                                      <p:tavLst>
                                        <p:tav tm="0">
                                          <p:val>
                                            <p:strVal val="#ppt_x-.2"/>
                                          </p:val>
                                        </p:tav>
                                        <p:tav tm="100000">
                                          <p:val>
                                            <p:strVal val="#ppt_x"/>
                                          </p:val>
                                        </p:tav>
                                      </p:tavLst>
                                    </p:anim>
                                    <p:anim calcmode="lin" valueType="num">
                                      <p:cBhvr>
                                        <p:cTn id="8" dur="1000" fill="hold"/>
                                        <p:tgtEl>
                                          <p:spTgt spid="266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title"/>
          </p:nvPr>
        </p:nvSpPr>
        <p:spPr/>
        <p:txBody>
          <a:bodyPr>
            <a:normAutofit fontScale="90000"/>
          </a:bodyPr>
          <a:lstStyle/>
          <a:p>
            <a:r>
              <a:rPr lang="en-CA" sz="3200"/>
              <a:t>These calculations are fed into a software spreadsheet to produce the following pie chart:</a:t>
            </a:r>
            <a:endParaRPr lang="en-US" sz="3200"/>
          </a:p>
        </p:txBody>
      </p:sp>
      <p:graphicFrame>
        <p:nvGraphicFramePr>
          <p:cNvPr id="32772" name="Object 4"/>
          <p:cNvGraphicFramePr>
            <a:graphicFrameLocks noGrp="1" noChangeAspect="1"/>
          </p:cNvGraphicFramePr>
          <p:nvPr>
            <p:ph idx="1"/>
            <p:extLst>
              <p:ext uri="{D42A27DB-BD31-4B8C-83A1-F6EECF244321}">
                <p14:modId xmlns:p14="http://schemas.microsoft.com/office/powerpoint/2010/main" val="2931400554"/>
              </p:ext>
            </p:extLst>
          </p:nvPr>
        </p:nvGraphicFramePr>
        <p:xfrm>
          <a:off x="1031875" y="2738438"/>
          <a:ext cx="6130925" cy="2938462"/>
        </p:xfrm>
        <a:graphic>
          <a:graphicData uri="http://schemas.openxmlformats.org/presentationml/2006/ole">
            <mc:AlternateContent xmlns:mc="http://schemas.openxmlformats.org/markup-compatibility/2006">
              <mc:Choice xmlns:v="urn:schemas-microsoft-com:vml" Requires="v">
                <p:oleObj spid="_x0000_s32791" name="Worksheet" r:id="rId3" imgW="3914688" imgH="1876451" progId="Excel.Sheet.8">
                  <p:embed/>
                </p:oleObj>
              </mc:Choice>
              <mc:Fallback>
                <p:oleObj name="Worksheet" r:id="rId3" imgW="3914688" imgH="1876451" progId="Excel.Sheet.8">
                  <p:embed/>
                  <p:pic>
                    <p:nvPicPr>
                      <p:cNvPr id="0" name="Picture 11"/>
                      <p:cNvPicPr>
                        <a:picLocks noGrp="1" noChangeAspect="1" noChangeArrowheads="1"/>
                      </p:cNvPicPr>
                      <p:nvPr/>
                    </p:nvPicPr>
                    <p:blipFill>
                      <a:blip r:embed="rId4"/>
                      <a:srcRect/>
                      <a:stretch>
                        <a:fillRect/>
                      </a:stretch>
                    </p:blipFill>
                    <p:spPr bwMode="auto">
                      <a:xfrm>
                        <a:off x="1031875" y="2738438"/>
                        <a:ext cx="6130925" cy="2938462"/>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normAutofit/>
          </a:bodyPr>
          <a:lstStyle/>
          <a:p>
            <a:r>
              <a:rPr lang="en-CA" sz="2800"/>
              <a:t>The software also permits the budget to be expressed in percentages:</a:t>
            </a:r>
            <a:endParaRPr lang="en-US" sz="2800"/>
          </a:p>
        </p:txBody>
      </p:sp>
      <p:graphicFrame>
        <p:nvGraphicFramePr>
          <p:cNvPr id="34820" name="Object 4"/>
          <p:cNvGraphicFramePr>
            <a:graphicFrameLocks noGrp="1" noChangeAspect="1"/>
          </p:cNvGraphicFramePr>
          <p:nvPr>
            <p:ph idx="1"/>
          </p:nvPr>
        </p:nvGraphicFramePr>
        <p:xfrm>
          <a:off x="539750" y="2239963"/>
          <a:ext cx="8388350" cy="3054350"/>
        </p:xfrm>
        <a:graphic>
          <a:graphicData uri="http://schemas.openxmlformats.org/presentationml/2006/ole">
            <mc:AlternateContent xmlns:mc="http://schemas.openxmlformats.org/markup-compatibility/2006">
              <mc:Choice xmlns:v="urn:schemas-microsoft-com:vml" Requires="v">
                <p:oleObj spid="_x0000_s34839" name="Worksheet" r:id="rId3" imgW="4448216" imgH="1619315" progId="Excel.Sheet.8">
                  <p:embed/>
                </p:oleObj>
              </mc:Choice>
              <mc:Fallback>
                <p:oleObj name="Worksheet" r:id="rId3" imgW="4448216" imgH="1619315" progId="Excel.Sheet.8">
                  <p:embed/>
                  <p:pic>
                    <p:nvPicPr>
                      <p:cNvPr id="0"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39963"/>
                        <a:ext cx="838835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5"/>
          <p:cNvSpPr>
            <a:spLocks noGrp="1" noChangeArrowheads="1"/>
          </p:cNvSpPr>
          <p:nvPr>
            <p:ph type="title"/>
          </p:nvPr>
        </p:nvSpPr>
        <p:spPr/>
        <p:txBody>
          <a:bodyPr>
            <a:normAutofit fontScale="90000"/>
          </a:bodyPr>
          <a:lstStyle/>
          <a:p>
            <a:r>
              <a:rPr lang="en-CA" sz="4000"/>
              <a:t>Or the software lets you look at individual slices of the pie…</a:t>
            </a:r>
            <a:endParaRPr lang="en-US" sz="4000"/>
          </a:p>
        </p:txBody>
      </p:sp>
      <p:graphicFrame>
        <p:nvGraphicFramePr>
          <p:cNvPr id="47108" name="Object 4"/>
          <p:cNvGraphicFramePr>
            <a:graphicFrameLocks noGrp="1" noChangeAspect="1"/>
          </p:cNvGraphicFramePr>
          <p:nvPr>
            <p:ph idx="1"/>
          </p:nvPr>
        </p:nvGraphicFramePr>
        <p:xfrm>
          <a:off x="1475656" y="2060848"/>
          <a:ext cx="6151363" cy="3168352"/>
        </p:xfrm>
        <a:graphic>
          <a:graphicData uri="http://schemas.openxmlformats.org/presentationml/2006/ole">
            <mc:AlternateContent xmlns:mc="http://schemas.openxmlformats.org/markup-compatibility/2006">
              <mc:Choice xmlns:v="urn:schemas-microsoft-com:vml" Requires="v">
                <p:oleObj spid="_x0000_s47127" name="Worksheet" r:id="rId3" imgW="3143201" imgH="1619315" progId="Excel.Sheet.8">
                  <p:embed/>
                </p:oleObj>
              </mc:Choice>
              <mc:Fallback>
                <p:oleObj name="Worksheet" r:id="rId3" imgW="3143201" imgH="1619315" progId="Excel.Sheet.8">
                  <p:embed/>
                  <p:pic>
                    <p:nvPicPr>
                      <p:cNvPr id="0"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060848"/>
                        <a:ext cx="6151363"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CA" sz="4000"/>
              <a:t>The net takeaway we want donors to have is this:</a:t>
            </a:r>
            <a:endParaRPr lang="en-US" sz="4000"/>
          </a:p>
        </p:txBody>
      </p:sp>
      <p:sp>
        <p:nvSpPr>
          <p:cNvPr id="37891" name="Rectangle 3"/>
          <p:cNvSpPr>
            <a:spLocks noGrp="1" noChangeArrowheads="1"/>
          </p:cNvSpPr>
          <p:nvPr>
            <p:ph idx="1"/>
          </p:nvPr>
        </p:nvSpPr>
        <p:spPr/>
        <p:txBody>
          <a:bodyPr/>
          <a:lstStyle/>
          <a:p>
            <a:endParaRPr lang="en-CA" dirty="0"/>
          </a:p>
          <a:p>
            <a:pPr>
              <a:buFontTx/>
              <a:buNone/>
            </a:pPr>
            <a:endParaRPr lang="en-CA" dirty="0"/>
          </a:p>
          <a:p>
            <a:r>
              <a:rPr lang="en-CA" dirty="0"/>
              <a:t>14 cents of every dollar I give goes to Pastoral Care</a:t>
            </a:r>
          </a:p>
          <a:p>
            <a:r>
              <a:rPr lang="en-CA" dirty="0"/>
              <a:t>34 cents of every dollar I give goes to Outreach</a:t>
            </a:r>
          </a:p>
          <a:p>
            <a:r>
              <a:rPr lang="en-CA" dirty="0"/>
              <a:t>etc.</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ppt_x</p:attrName>
                                        </p:attrNameLst>
                                      </p:cBhvr>
                                      <p:tavLst>
                                        <p:tav tm="0">
                                          <p:val>
                                            <p:strVal val="#ppt_x-.2"/>
                                          </p:val>
                                        </p:tav>
                                        <p:tav tm="100000">
                                          <p:val>
                                            <p:strVal val="#ppt_x"/>
                                          </p:val>
                                        </p:tav>
                                      </p:tavLst>
                                    </p:anim>
                                    <p:anim calcmode="lin" valueType="num">
                                      <p:cBhvr>
                                        <p:cTn id="8" dur="1000" fill="hold"/>
                                        <p:tgtEl>
                                          <p:spTgt spid="378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789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Effect transition="in" filter="fade">
                                      <p:cBhvr>
                                        <p:cTn id="14" dur="500"/>
                                        <p:tgtEl>
                                          <p:spTgt spid="37891">
                                            <p:txEl>
                                              <p:pRg st="2" end="2"/>
                                            </p:txEl>
                                          </p:spTgt>
                                        </p:tgtEl>
                                      </p:cBhvr>
                                    </p:animEffect>
                                    <p:anim calcmode="lin" valueType="num">
                                      <p:cBhvr>
                                        <p:cTn id="15"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7891">
                                            <p:txEl>
                                              <p:pRg st="3" end="3"/>
                                            </p:txEl>
                                          </p:spTgt>
                                        </p:tgtEl>
                                        <p:attrNameLst>
                                          <p:attrName>style.visibility</p:attrName>
                                        </p:attrNameLst>
                                      </p:cBhvr>
                                      <p:to>
                                        <p:strVal val="visible"/>
                                      </p:to>
                                    </p:set>
                                    <p:animEffect transition="in" filter="fade">
                                      <p:cBhvr>
                                        <p:cTn id="21" dur="500"/>
                                        <p:tgtEl>
                                          <p:spTgt spid="37891">
                                            <p:txEl>
                                              <p:pRg st="3" end="3"/>
                                            </p:txEl>
                                          </p:spTgt>
                                        </p:tgtEl>
                                      </p:cBhvr>
                                    </p:animEffect>
                                    <p:anim calcmode="lin" valueType="num">
                                      <p:cBhvr>
                                        <p:cTn id="22"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7891">
                                            <p:txEl>
                                              <p:pRg st="4" end="4"/>
                                            </p:txEl>
                                          </p:spTgt>
                                        </p:tgtEl>
                                        <p:attrNameLst>
                                          <p:attrName>style.visibility</p:attrName>
                                        </p:attrNameLst>
                                      </p:cBhvr>
                                      <p:to>
                                        <p:strVal val="visible"/>
                                      </p:to>
                                    </p:set>
                                    <p:animEffect transition="in" filter="fade">
                                      <p:cBhvr>
                                        <p:cTn id="28" dur="500"/>
                                        <p:tgtEl>
                                          <p:spTgt spid="37891">
                                            <p:txEl>
                                              <p:pRg st="4" end="4"/>
                                            </p:txEl>
                                          </p:spTgt>
                                        </p:tgtEl>
                                      </p:cBhvr>
                                    </p:animEffect>
                                    <p:anim calcmode="lin" valueType="num">
                                      <p:cBhvr>
                                        <p:cTn id="29"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4213" y="0"/>
            <a:ext cx="7772400" cy="1431925"/>
          </a:xfrm>
        </p:spPr>
        <p:txBody>
          <a:bodyPr>
            <a:normAutofit/>
          </a:bodyPr>
          <a:lstStyle/>
          <a:p>
            <a:r>
              <a:rPr lang="en-CA" sz="4000" dirty="0" smtClean="0"/>
              <a:t>I </a:t>
            </a:r>
            <a:r>
              <a:rPr lang="en-CA" sz="4000" dirty="0"/>
              <a:t>strongly </a:t>
            </a:r>
            <a:r>
              <a:rPr lang="en-CA" sz="4000" dirty="0" smtClean="0"/>
              <a:t>recommend…</a:t>
            </a:r>
            <a:endParaRPr lang="en-US" sz="4000" dirty="0"/>
          </a:p>
        </p:txBody>
      </p:sp>
      <p:sp>
        <p:nvSpPr>
          <p:cNvPr id="56323" name="Rectangle 3"/>
          <p:cNvSpPr>
            <a:spLocks noGrp="1" noChangeArrowheads="1"/>
          </p:cNvSpPr>
          <p:nvPr>
            <p:ph type="subTitle" idx="1"/>
          </p:nvPr>
        </p:nvSpPr>
        <p:spPr>
          <a:xfrm>
            <a:off x="1331913" y="1556793"/>
            <a:ext cx="6905625" cy="2880320"/>
          </a:xfrm>
        </p:spPr>
        <p:txBody>
          <a:bodyPr>
            <a:normAutofit/>
          </a:bodyPr>
          <a:lstStyle/>
          <a:p>
            <a:pPr algn="l">
              <a:lnSpc>
                <a:spcPct val="80000"/>
              </a:lnSpc>
            </a:pPr>
            <a:r>
              <a:rPr lang="en-CA" sz="2800" dirty="0">
                <a:solidFill>
                  <a:schemeClr val="hlink"/>
                </a:solidFill>
              </a:rPr>
              <a:t>…that you leave the line item budget in the </a:t>
            </a:r>
            <a:r>
              <a:rPr lang="en-CA" sz="2800" dirty="0" smtClean="0">
                <a:solidFill>
                  <a:schemeClr val="hlink"/>
                </a:solidFill>
              </a:rPr>
              <a:t>office </a:t>
            </a:r>
            <a:r>
              <a:rPr lang="en-CA" sz="2800" dirty="0">
                <a:solidFill>
                  <a:schemeClr val="hlink"/>
                </a:solidFill>
              </a:rPr>
              <a:t>at your annual </a:t>
            </a:r>
            <a:r>
              <a:rPr lang="en-CA" sz="2800" dirty="0" smtClean="0">
                <a:solidFill>
                  <a:schemeClr val="hlink"/>
                </a:solidFill>
              </a:rPr>
              <a:t>meeting</a:t>
            </a:r>
            <a:r>
              <a:rPr lang="en-CA" sz="2800" dirty="0">
                <a:solidFill>
                  <a:schemeClr val="hlink"/>
                </a:solidFill>
              </a:rPr>
              <a:t>.</a:t>
            </a:r>
          </a:p>
          <a:p>
            <a:pPr algn="l">
              <a:lnSpc>
                <a:spcPct val="80000"/>
              </a:lnSpc>
            </a:pPr>
            <a:endParaRPr lang="en-CA" sz="2800" dirty="0"/>
          </a:p>
          <a:p>
            <a:pPr>
              <a:lnSpc>
                <a:spcPct val="80000"/>
              </a:lnSpc>
            </a:pPr>
            <a:r>
              <a:rPr lang="en-CA" sz="2800" dirty="0"/>
              <a:t>Take only the Narrative Budget to your annual </a:t>
            </a:r>
            <a:r>
              <a:rPr lang="en-CA" sz="2800" dirty="0" smtClean="0"/>
              <a:t>meeting</a:t>
            </a:r>
            <a:endParaRPr lang="en-CA"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ppt_x</p:attrName>
                                        </p:attrNameLst>
                                      </p:cBhvr>
                                      <p:tavLst>
                                        <p:tav tm="0">
                                          <p:val>
                                            <p:strVal val="#ppt_x-.2"/>
                                          </p:val>
                                        </p:tav>
                                        <p:tav tm="100000">
                                          <p:val>
                                            <p:strVal val="#ppt_x"/>
                                          </p:val>
                                        </p:tav>
                                      </p:tavLst>
                                    </p:anim>
                                    <p:anim calcmode="lin" valueType="num">
                                      <p:cBhvr>
                                        <p:cTn id="8" dur="1000" fill="hold"/>
                                        <p:tgtEl>
                                          <p:spTgt spid="563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6323">
                                            <p:txEl>
                                              <p:pRg st="0" end="0"/>
                                            </p:txEl>
                                          </p:spTgt>
                                        </p:tgtEl>
                                        <p:attrNameLst>
                                          <p:attrName>style.visibility</p:attrName>
                                        </p:attrNameLst>
                                      </p:cBhvr>
                                      <p:to>
                                        <p:strVal val="visible"/>
                                      </p:to>
                                    </p:set>
                                    <p:animEffect transition="in" filter="fade">
                                      <p:cBhvr>
                                        <p:cTn id="14" dur="500"/>
                                        <p:tgtEl>
                                          <p:spTgt spid="56323">
                                            <p:txEl>
                                              <p:pRg st="0" end="0"/>
                                            </p:txEl>
                                          </p:spTgt>
                                        </p:tgtEl>
                                      </p:cBhvr>
                                    </p:animEffect>
                                    <p:anim calcmode="lin" valueType="num">
                                      <p:cBhvr>
                                        <p:cTn id="15"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32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Effect transition="in" filter="fade">
                                      <p:cBhvr>
                                        <p:cTn id="21" dur="500"/>
                                        <p:tgtEl>
                                          <p:spTgt spid="56323">
                                            <p:txEl>
                                              <p:pRg st="2" end="2"/>
                                            </p:txEl>
                                          </p:spTgt>
                                        </p:tgtEl>
                                      </p:cBhvr>
                                    </p:animEffect>
                                    <p:anim calcmode="lin" valueType="num">
                                      <p:cBhvr>
                                        <p:cTn id="22"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6323">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CA" sz="4000"/>
              <a:t>You can still make the line item budget available</a:t>
            </a:r>
            <a:endParaRPr lang="en-US" sz="4000"/>
          </a:p>
        </p:txBody>
      </p:sp>
      <p:sp>
        <p:nvSpPr>
          <p:cNvPr id="57347" name="Rectangle 3"/>
          <p:cNvSpPr>
            <a:spLocks noGrp="1" noChangeArrowheads="1"/>
          </p:cNvSpPr>
          <p:nvPr>
            <p:ph idx="1"/>
          </p:nvPr>
        </p:nvSpPr>
        <p:spPr/>
        <p:txBody>
          <a:bodyPr>
            <a:noAutofit/>
          </a:bodyPr>
          <a:lstStyle/>
          <a:p>
            <a:pPr algn="l">
              <a:lnSpc>
                <a:spcPct val="120000"/>
              </a:lnSpc>
            </a:pPr>
            <a:r>
              <a:rPr lang="en-CA" sz="2800" dirty="0"/>
              <a:t>…tell the left brain accountant types in the </a:t>
            </a:r>
            <a:r>
              <a:rPr lang="en-CA" sz="2800" dirty="0" smtClean="0"/>
              <a:t>congregation </a:t>
            </a:r>
            <a:r>
              <a:rPr lang="en-CA" sz="2800" dirty="0"/>
              <a:t>that there are </a:t>
            </a:r>
            <a:r>
              <a:rPr lang="en-CA" sz="2800" dirty="0" smtClean="0"/>
              <a:t>copies </a:t>
            </a:r>
            <a:r>
              <a:rPr lang="en-CA" sz="2800" dirty="0"/>
              <a:t>of the completed line item budget available in the </a:t>
            </a:r>
            <a:r>
              <a:rPr lang="en-CA" sz="2800" dirty="0" smtClean="0"/>
              <a:t>office for anyone </a:t>
            </a:r>
            <a:r>
              <a:rPr lang="en-CA" sz="2800" dirty="0"/>
              <a:t>interested.  You are not compromising transparency.</a:t>
            </a:r>
          </a:p>
          <a:p>
            <a:pPr algn="l">
              <a:lnSpc>
                <a:spcPct val="120000"/>
              </a:lnSpc>
            </a:pPr>
            <a:endParaRPr lang="en-CA" sz="2800" dirty="0"/>
          </a:p>
          <a:p>
            <a:pPr algn="l">
              <a:lnSpc>
                <a:spcPct val="120000"/>
              </a:lnSpc>
            </a:pPr>
            <a:r>
              <a:rPr lang="en-CA" sz="2800" dirty="0"/>
              <a:t>As a faith-based organization be determined in your desire to talk about money and ministry in a new way.  Don’t vacillate and fall back on the line item budget for decision-making.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ppt_x</p:attrName>
                                        </p:attrNameLst>
                                      </p:cBhvr>
                                      <p:tavLst>
                                        <p:tav tm="0">
                                          <p:val>
                                            <p:strVal val="#ppt_x-.2"/>
                                          </p:val>
                                        </p:tav>
                                        <p:tav tm="100000">
                                          <p:val>
                                            <p:strVal val="#ppt_x"/>
                                          </p:val>
                                        </p:tav>
                                      </p:tavLst>
                                    </p:anim>
                                    <p:anim calcmode="lin" valueType="num">
                                      <p:cBhvr>
                                        <p:cTn id="8" dur="1000" fill="hold"/>
                                        <p:tgtEl>
                                          <p:spTgt spid="573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Effect transition="in" filter="fade">
                                      <p:cBhvr>
                                        <p:cTn id="14" dur="500"/>
                                        <p:tgtEl>
                                          <p:spTgt spid="57347">
                                            <p:txEl>
                                              <p:pRg st="0" end="0"/>
                                            </p:txEl>
                                          </p:spTgt>
                                        </p:tgtEl>
                                      </p:cBhvr>
                                    </p:animEffect>
                                    <p:anim calcmode="lin" valueType="num">
                                      <p:cBhvr>
                                        <p:cTn id="15"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7347">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Effect transition="in" filter="fade">
                                      <p:cBhvr>
                                        <p:cTn id="21" dur="500"/>
                                        <p:tgtEl>
                                          <p:spTgt spid="57347">
                                            <p:txEl>
                                              <p:pRg st="2" end="2"/>
                                            </p:txEl>
                                          </p:spTgt>
                                        </p:tgtEl>
                                      </p:cBhvr>
                                    </p:animEffect>
                                    <p:anim calcmode="lin" valueType="num">
                                      <p:cBhvr>
                                        <p:cTn id="22"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7347">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8720"/>
            <a:ext cx="9144000" cy="504056"/>
          </a:xfrm>
        </p:spPr>
        <p:txBody>
          <a:bodyPr>
            <a:noAutofit/>
          </a:bodyPr>
          <a:lstStyle/>
          <a:p>
            <a:pPr lvl="0" algn="ctr"/>
            <a:r>
              <a:rPr lang="en-US" sz="4400" dirty="0" smtClean="0">
                <a:solidFill>
                  <a:srgbClr val="F0AD00">
                    <a:satMod val="150000"/>
                  </a:srgbClr>
                </a:solidFill>
              </a:rPr>
              <a:t>5.  Create a High Expectation</a:t>
            </a:r>
            <a:br>
              <a:rPr lang="en-US" sz="4400" dirty="0" smtClean="0">
                <a:solidFill>
                  <a:srgbClr val="F0AD00">
                    <a:satMod val="150000"/>
                  </a:srgbClr>
                </a:solidFill>
              </a:rPr>
            </a:br>
            <a:r>
              <a:rPr lang="en-US" sz="4400" dirty="0" smtClean="0">
                <a:solidFill>
                  <a:srgbClr val="F0AD00">
                    <a:satMod val="150000"/>
                  </a:srgbClr>
                </a:solidFill>
              </a:rPr>
              <a:t>Congregation </a:t>
            </a:r>
            <a:r>
              <a:rPr lang="en-US" sz="4000" dirty="0" smtClean="0">
                <a:solidFill>
                  <a:srgbClr val="F0AD00">
                    <a:satMod val="150000"/>
                  </a:srgbClr>
                </a:solidFill>
              </a:rPr>
              <a:t/>
            </a:r>
            <a:br>
              <a:rPr lang="en-US" sz="4000" dirty="0" smtClean="0">
                <a:solidFill>
                  <a:srgbClr val="F0AD00">
                    <a:satMod val="150000"/>
                  </a:srgbClr>
                </a:solidFill>
              </a:rPr>
            </a:br>
            <a:r>
              <a:rPr lang="en-US" sz="4000" dirty="0">
                <a:solidFill>
                  <a:srgbClr val="F0AD00">
                    <a:satMod val="150000"/>
                  </a:srgbClr>
                </a:solidFill>
              </a:rPr>
              <a:t/>
            </a:r>
            <a:br>
              <a:rPr lang="en-US" sz="4000" dirty="0">
                <a:solidFill>
                  <a:srgbClr val="F0AD00">
                    <a:satMod val="150000"/>
                  </a:srgbClr>
                </a:solidFill>
              </a:rPr>
            </a:br>
            <a:endParaRPr lang="en-US" sz="4000" dirty="0"/>
          </a:p>
        </p:txBody>
      </p:sp>
      <p:sp>
        <p:nvSpPr>
          <p:cNvPr id="4" name="Content Placeholder 3"/>
          <p:cNvSpPr>
            <a:spLocks noGrp="1"/>
          </p:cNvSpPr>
          <p:nvPr>
            <p:ph idx="1"/>
          </p:nvPr>
        </p:nvSpPr>
        <p:spPr/>
        <p:txBody>
          <a:bodyPr/>
          <a:lstStyle/>
          <a:p>
            <a:r>
              <a:rPr lang="en-US" sz="4800" dirty="0" smtClean="0"/>
              <a:t>DNA</a:t>
            </a:r>
          </a:p>
          <a:p>
            <a:pPr lvl="2"/>
            <a:r>
              <a:rPr lang="en-US" sz="3600" dirty="0" smtClean="0"/>
              <a:t>  Mission Statement</a:t>
            </a:r>
          </a:p>
          <a:p>
            <a:pPr lvl="2"/>
            <a:r>
              <a:rPr lang="en-US" sz="3600" dirty="0" smtClean="0"/>
              <a:t>  Congregational Covenant</a:t>
            </a:r>
          </a:p>
          <a:p>
            <a:pPr lvl="2"/>
            <a:r>
              <a:rPr lang="en-US" sz="3600" dirty="0" smtClean="0"/>
              <a:t>  Leadership Covenant </a:t>
            </a:r>
          </a:p>
          <a:p>
            <a:pPr lvl="2"/>
            <a:r>
              <a:rPr lang="en-US" sz="3600" dirty="0" smtClean="0"/>
              <a:t>  Changes in Bylaws</a:t>
            </a:r>
          </a:p>
          <a:p>
            <a:pPr lvl="2"/>
            <a:r>
              <a:rPr lang="en-US" sz="3600" dirty="0" smtClean="0"/>
              <a:t>  New Members Classes </a:t>
            </a:r>
            <a:endParaRPr lang="en-US" sz="3600" i="1" dirty="0"/>
          </a:p>
        </p:txBody>
      </p:sp>
    </p:spTree>
    <p:extLst>
      <p:ext uri="{BB962C8B-B14F-4D97-AF65-F5344CB8AC3E}">
        <p14:creationId xmlns:p14="http://schemas.microsoft.com/office/powerpoint/2010/main" val="59782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With Why</a:t>
            </a:r>
            <a:endParaRPr lang="en-US" dirty="0"/>
          </a:p>
        </p:txBody>
      </p:sp>
      <p:pic>
        <p:nvPicPr>
          <p:cNvPr id="4" name="Picture 4" descr="http://images.contentreserve.com/ImageType-400/1088-1/45E/E45/DA/%7B45EE45DA-8566-4F72-A2CA-1D371DEF7F4C%7DImg400.jpg"/>
          <p:cNvPicPr>
            <a:picLocks noGrp="1" noChangeAspect="1" noChangeArrowheads="1"/>
          </p:cNvPicPr>
          <p:nvPr>
            <p:ph idx="1"/>
          </p:nvPr>
        </p:nvPicPr>
        <p:blipFill>
          <a:blip r:embed="rId2" cstate="print"/>
          <a:stretch>
            <a:fillRect/>
          </a:stretch>
        </p:blipFill>
        <p:spPr bwMode="auto">
          <a:xfrm>
            <a:off x="3143250" y="2182812"/>
            <a:ext cx="2857500" cy="3810000"/>
          </a:xfrm>
          <a:prstGeom prst="rect">
            <a:avLst/>
          </a:prstGeom>
          <a:noFill/>
        </p:spPr>
      </p:pic>
      <p:pic>
        <p:nvPicPr>
          <p:cNvPr id="5" name="Picture 2" descr="http://gregorystfort.com/wp-content/uploads/2013/03/0-470x260.jpg"/>
          <p:cNvPicPr>
            <a:picLocks noChangeAspect="1" noChangeArrowheads="1"/>
          </p:cNvPicPr>
          <p:nvPr/>
        </p:nvPicPr>
        <p:blipFill>
          <a:blip r:embed="rId3" cstate="print"/>
          <a:srcRect/>
          <a:stretch>
            <a:fillRect/>
          </a:stretch>
        </p:blipFill>
        <p:spPr bwMode="auto">
          <a:xfrm>
            <a:off x="4067944" y="2420888"/>
            <a:ext cx="4806422" cy="265887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1412776"/>
            <a:ext cx="6912768" cy="3139321"/>
          </a:xfrm>
          <a:prstGeom prst="rect">
            <a:avLst/>
          </a:prstGeom>
        </p:spPr>
        <p:txBody>
          <a:bodyPr wrap="square">
            <a:spAutoFit/>
          </a:bodyPr>
          <a:lstStyle/>
          <a:p>
            <a:r>
              <a:rPr lang="en-US" sz="6600" b="1" dirty="0" smtClean="0">
                <a:solidFill>
                  <a:schemeClr val="accent1"/>
                </a:solidFill>
              </a:rPr>
              <a:t>6.  Don’t </a:t>
            </a:r>
            <a:r>
              <a:rPr lang="en-US" sz="6600" b="1" dirty="0">
                <a:solidFill>
                  <a:schemeClr val="accent1"/>
                </a:solidFill>
              </a:rPr>
              <a:t>Treat </a:t>
            </a:r>
            <a:endParaRPr lang="en-US" sz="6600" b="1" dirty="0" smtClean="0">
              <a:solidFill>
                <a:schemeClr val="accent1"/>
              </a:solidFill>
            </a:endParaRPr>
          </a:p>
          <a:p>
            <a:r>
              <a:rPr lang="en-US" sz="6600" b="1" dirty="0" smtClean="0">
                <a:solidFill>
                  <a:schemeClr val="accent1"/>
                </a:solidFill>
              </a:rPr>
              <a:t>Everyone</a:t>
            </a:r>
          </a:p>
          <a:p>
            <a:r>
              <a:rPr lang="en-US" sz="6600" b="1" dirty="0" smtClean="0">
                <a:solidFill>
                  <a:schemeClr val="accent1"/>
                </a:solidFill>
              </a:rPr>
              <a:t> </a:t>
            </a:r>
            <a:r>
              <a:rPr lang="en-US" sz="6600" b="1" dirty="0">
                <a:solidFill>
                  <a:schemeClr val="accent1"/>
                </a:solidFill>
              </a:rPr>
              <a:t>the Same</a:t>
            </a:r>
          </a:p>
        </p:txBody>
      </p:sp>
    </p:spTree>
    <p:extLst>
      <p:ext uri="{BB962C8B-B14F-4D97-AF65-F5344CB8AC3E}">
        <p14:creationId xmlns:p14="http://schemas.microsoft.com/office/powerpoint/2010/main" val="1564582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Most Money is Given By a few </a:t>
            </a:r>
            <a:br>
              <a:rPr lang="en-US" sz="4800" dirty="0"/>
            </a:br>
            <a:endParaRPr lang="en-US" dirty="0"/>
          </a:p>
        </p:txBody>
      </p:sp>
      <p:sp>
        <p:nvSpPr>
          <p:cNvPr id="4" name="Rectangle 3"/>
          <p:cNvSpPr/>
          <p:nvPr/>
        </p:nvSpPr>
        <p:spPr>
          <a:xfrm>
            <a:off x="251520" y="3140968"/>
            <a:ext cx="8712968" cy="3539430"/>
          </a:xfrm>
          <a:prstGeom prst="rect">
            <a:avLst/>
          </a:prstGeom>
        </p:spPr>
        <p:txBody>
          <a:bodyPr wrap="square">
            <a:spAutoFit/>
          </a:bodyPr>
          <a:lstStyle/>
          <a:p>
            <a:pPr marL="514350" lvl="0" indent="-514350" algn="l">
              <a:buFont typeface="+mj-lt"/>
              <a:buAutoNum type="arabicPeriod"/>
            </a:pPr>
            <a:r>
              <a:rPr lang="en-US" sz="3200" dirty="0"/>
              <a:t>10% of members give 50% of support</a:t>
            </a:r>
          </a:p>
          <a:p>
            <a:pPr marL="514350" lvl="0" indent="-514350" algn="l">
              <a:buFont typeface="+mj-lt"/>
              <a:buAutoNum type="arabicPeriod"/>
            </a:pPr>
            <a:r>
              <a:rPr lang="en-US" sz="3200" dirty="0"/>
              <a:t>10% give 30% (20% give 80%)</a:t>
            </a:r>
          </a:p>
          <a:p>
            <a:pPr marL="514350" lvl="0" indent="-514350" algn="l">
              <a:buFont typeface="+mj-lt"/>
              <a:buAutoNum type="arabicPeriod"/>
            </a:pPr>
            <a:r>
              <a:rPr lang="en-US" sz="3200" dirty="0"/>
              <a:t>30% give 10%</a:t>
            </a:r>
          </a:p>
          <a:p>
            <a:pPr marL="514350" lvl="0" indent="-514350" algn="l">
              <a:buFont typeface="+mj-lt"/>
              <a:buAutoNum type="arabicPeriod"/>
            </a:pPr>
            <a:r>
              <a:rPr lang="en-US" sz="3200" dirty="0"/>
              <a:t>50% give 10% (33% give nothing at all)</a:t>
            </a:r>
          </a:p>
          <a:p>
            <a:pPr lvl="0" algn="l"/>
            <a:r>
              <a:rPr lang="en-US" sz="3200" dirty="0">
                <a:solidFill>
                  <a:schemeClr val="accent1"/>
                </a:solidFill>
              </a:rPr>
              <a:t>Different situations, resources and interests:  Does it make sense to treat all people the same?</a:t>
            </a:r>
          </a:p>
        </p:txBody>
      </p:sp>
    </p:spTree>
    <p:extLst>
      <p:ext uri="{BB962C8B-B14F-4D97-AF65-F5344CB8AC3E}">
        <p14:creationId xmlns:p14="http://schemas.microsoft.com/office/powerpoint/2010/main" val="145790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Don’t</a:t>
            </a:r>
            <a:r>
              <a:rPr lang="en-US" dirty="0"/>
              <a:t> </a:t>
            </a:r>
            <a:r>
              <a:rPr lang="en-US" dirty="0" smtClean="0"/>
              <a:t>Treat Everyone the Same   </a:t>
            </a:r>
            <a:endParaRPr lang="en-US" dirty="0"/>
          </a:p>
        </p:txBody>
      </p:sp>
      <p:sp>
        <p:nvSpPr>
          <p:cNvPr id="5" name="Content Placeholder 4"/>
          <p:cNvSpPr>
            <a:spLocks noGrp="1"/>
          </p:cNvSpPr>
          <p:nvPr>
            <p:ph idx="1"/>
          </p:nvPr>
        </p:nvSpPr>
        <p:spPr/>
        <p:txBody>
          <a:bodyPr/>
          <a:lstStyle/>
          <a:p>
            <a:r>
              <a:rPr lang="en-US" dirty="0" smtClean="0"/>
              <a:t>Send different letters to different levels of givers.  </a:t>
            </a:r>
          </a:p>
          <a:p>
            <a:r>
              <a:rPr lang="en-US" dirty="0" smtClean="0"/>
              <a:t>Visit the top 10 % of givers before your annual campaign begins and get their input.</a:t>
            </a:r>
          </a:p>
          <a:p>
            <a:endParaRPr lang="en-US" dirty="0"/>
          </a:p>
          <a:p>
            <a:pPr marL="118872" indent="0">
              <a:buNone/>
            </a:pPr>
            <a:r>
              <a:rPr lang="en-US" dirty="0" smtClean="0"/>
              <a:t>  </a:t>
            </a:r>
          </a:p>
          <a:p>
            <a:r>
              <a:rPr lang="en-US" dirty="0" smtClean="0"/>
              <a:t>Don’t publish weekly giving amounts in bulletins, and NEVER talk about fair share giving amounts.  </a:t>
            </a:r>
            <a:endParaRPr lang="en-US" dirty="0"/>
          </a:p>
        </p:txBody>
      </p:sp>
    </p:spTree>
    <p:extLst>
      <p:ext uri="{BB962C8B-B14F-4D97-AF65-F5344CB8AC3E}">
        <p14:creationId xmlns:p14="http://schemas.microsoft.com/office/powerpoint/2010/main" val="3230194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700808"/>
            <a:ext cx="8856984" cy="4154984"/>
          </a:xfrm>
          <a:prstGeom prst="rect">
            <a:avLst/>
          </a:prstGeom>
          <a:noFill/>
        </p:spPr>
        <p:txBody>
          <a:bodyPr wrap="square" rtlCol="0">
            <a:spAutoFit/>
          </a:bodyPr>
          <a:lstStyle/>
          <a:p>
            <a:r>
              <a:rPr lang="en-US" sz="6600" b="1" dirty="0" smtClean="0">
                <a:solidFill>
                  <a:schemeClr val="accent1"/>
                </a:solidFill>
              </a:rPr>
              <a:t>7. Recognize</a:t>
            </a:r>
          </a:p>
          <a:p>
            <a:r>
              <a:rPr lang="en-US" sz="6600" b="1" dirty="0" smtClean="0">
                <a:solidFill>
                  <a:schemeClr val="accent1"/>
                </a:solidFill>
              </a:rPr>
              <a:t>Generational Differences </a:t>
            </a:r>
          </a:p>
          <a:p>
            <a:endParaRPr lang="en-US" sz="6600" dirty="0"/>
          </a:p>
        </p:txBody>
      </p:sp>
    </p:spTree>
    <p:extLst>
      <p:ext uri="{BB962C8B-B14F-4D97-AF65-F5344CB8AC3E}">
        <p14:creationId xmlns:p14="http://schemas.microsoft.com/office/powerpoint/2010/main" val="2062825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6632"/>
            <a:ext cx="8229600" cy="1252728"/>
          </a:xfrm>
        </p:spPr>
        <p:txBody>
          <a:bodyPr>
            <a:normAutofit/>
          </a:bodyPr>
          <a:lstStyle/>
          <a:p>
            <a:r>
              <a:rPr lang="en-US" sz="3600" b="1" dirty="0" smtClean="0">
                <a:solidFill>
                  <a:srgbClr val="00B0F0"/>
                </a:solidFill>
              </a:rPr>
              <a:t>The Next Generation of  American Giving</a:t>
            </a:r>
            <a:endParaRPr lang="en-US" sz="3600" b="1" dirty="0">
              <a:solidFill>
                <a:srgbClr val="00B0F0"/>
              </a:solidFill>
            </a:endParaRPr>
          </a:p>
        </p:txBody>
      </p:sp>
      <p:pic>
        <p:nvPicPr>
          <p:cNvPr id="13313" name="Picture 1"/>
          <p:cNvPicPr>
            <a:picLocks noGrp="1" noChangeAspect="1" noChangeArrowheads="1"/>
          </p:cNvPicPr>
          <p:nvPr>
            <p:ph idx="1"/>
          </p:nvPr>
        </p:nvPicPr>
        <p:blipFill>
          <a:blip r:embed="rId2" cstate="print"/>
          <a:srcRect/>
          <a:stretch>
            <a:fillRect/>
          </a:stretch>
        </p:blipFill>
        <p:spPr bwMode="auto">
          <a:xfrm>
            <a:off x="395536" y="2564904"/>
            <a:ext cx="8229600" cy="3834735"/>
          </a:xfrm>
          <a:prstGeom prst="rect">
            <a:avLst/>
          </a:prstGeom>
          <a:noFill/>
          <a:ln w="9525">
            <a:noFill/>
            <a:miter lim="800000"/>
            <a:headEnd/>
            <a:tailEnd/>
          </a:ln>
        </p:spPr>
      </p:pic>
      <p:sp>
        <p:nvSpPr>
          <p:cNvPr id="5" name="TextBox 4"/>
          <p:cNvSpPr txBox="1"/>
          <p:nvPr/>
        </p:nvSpPr>
        <p:spPr>
          <a:xfrm>
            <a:off x="395536" y="1604664"/>
            <a:ext cx="8208912" cy="923330"/>
          </a:xfrm>
          <a:prstGeom prst="rect">
            <a:avLst/>
          </a:prstGeom>
          <a:noFill/>
        </p:spPr>
        <p:txBody>
          <a:bodyPr wrap="square" rtlCol="0">
            <a:spAutoFit/>
          </a:bodyPr>
          <a:lstStyle/>
          <a:p>
            <a:pPr algn="ctr"/>
            <a:r>
              <a:rPr lang="en-US" b="1" i="1" dirty="0" smtClean="0">
                <a:solidFill>
                  <a:srgbClr val="FFFF00"/>
                </a:solidFill>
              </a:rPr>
              <a:t>A study on the multichannel preferences and charitable habits of Generation Y, Generation X, Baby Boomers and Matures</a:t>
            </a:r>
          </a:p>
          <a:p>
            <a:pPr algn="ctr"/>
            <a:r>
              <a:rPr lang="en-US" b="1" i="1" dirty="0" smtClean="0">
                <a:solidFill>
                  <a:srgbClr val="FFFF00"/>
                </a:solidFill>
              </a:rPr>
              <a:t>March 2010</a:t>
            </a:r>
            <a:endParaRPr lang="en-US" b="1" i="1" dirty="0">
              <a:solidFill>
                <a:srgbClr val="FFFF00"/>
              </a:solidFill>
            </a:endParaRPr>
          </a:p>
        </p:txBody>
      </p:sp>
    </p:spTree>
    <p:extLst>
      <p:ext uri="{BB962C8B-B14F-4D97-AF65-F5344CB8AC3E}">
        <p14:creationId xmlns:p14="http://schemas.microsoft.com/office/powerpoint/2010/main" val="28809910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rPr>
              <a:t>7.  Recognize Generational Differences</a:t>
            </a:r>
            <a:endParaRPr lang="en-US" dirty="0">
              <a:solidFill>
                <a:schemeClr val="accent1"/>
              </a:solidFill>
            </a:endParaRPr>
          </a:p>
        </p:txBody>
      </p:sp>
      <p:sp>
        <p:nvSpPr>
          <p:cNvPr id="3" name="Content Placeholder 2"/>
          <p:cNvSpPr>
            <a:spLocks noGrp="1"/>
          </p:cNvSpPr>
          <p:nvPr>
            <p:ph idx="1"/>
          </p:nvPr>
        </p:nvSpPr>
        <p:spPr/>
        <p:txBody>
          <a:bodyPr>
            <a:normAutofit lnSpcReduction="10000"/>
          </a:bodyPr>
          <a:lstStyle/>
          <a:p>
            <a:pPr eaLnBrk="0" hangingPunct="0">
              <a:buClr>
                <a:srgbClr val="0E0767"/>
              </a:buClr>
              <a:tabLst>
                <a:tab pos="349250" algn="l"/>
              </a:tabLst>
            </a:pPr>
            <a:r>
              <a:rPr lang="en-US" dirty="0" smtClean="0"/>
              <a:t>In the annual stewardship effort, </a:t>
            </a:r>
            <a:br>
              <a:rPr lang="en-US" dirty="0" smtClean="0"/>
            </a:br>
            <a:r>
              <a:rPr lang="en-US" dirty="0" smtClean="0"/>
              <a:t>	target the message, design the experience</a:t>
            </a:r>
          </a:p>
          <a:p>
            <a:pPr marL="685800" lvl="2" indent="-342900" eaLnBrk="0" hangingPunct="0">
              <a:spcBef>
                <a:spcPct val="25000"/>
              </a:spcBef>
              <a:buClr>
                <a:srgbClr val="0E0767"/>
              </a:buClr>
              <a:tabLst>
                <a:tab pos="349250" algn="l"/>
              </a:tabLst>
            </a:pPr>
            <a:r>
              <a:rPr lang="en-US" sz="3200" dirty="0" smtClean="0"/>
              <a:t>Multiple mailings, generationally specific</a:t>
            </a:r>
          </a:p>
          <a:p>
            <a:pPr marL="685800" lvl="2" indent="-342900" eaLnBrk="0" hangingPunct="0">
              <a:buClr>
                <a:srgbClr val="0E0767"/>
              </a:buClr>
              <a:tabLst>
                <a:tab pos="349250" algn="l"/>
              </a:tabLst>
            </a:pPr>
            <a:r>
              <a:rPr lang="en-US" sz="3200" dirty="0" smtClean="0"/>
              <a:t>Generationally sensitive brochures, letters, and appeals</a:t>
            </a:r>
          </a:p>
          <a:p>
            <a:pPr marL="685800" lvl="2" indent="-342900" eaLnBrk="0" hangingPunct="0">
              <a:buClr>
                <a:srgbClr val="0E0767"/>
              </a:buClr>
              <a:tabLst>
                <a:tab pos="349250" algn="l"/>
              </a:tabLst>
            </a:pPr>
            <a:r>
              <a:rPr lang="en-US" sz="3200" dirty="0" smtClean="0"/>
              <a:t>Include younger members in planning and executing the stewardship effort; many times, younger members have little idea of how much money it takes to run a church!</a:t>
            </a:r>
          </a:p>
          <a:p>
            <a:endParaRPr lang="en-US" dirty="0"/>
          </a:p>
        </p:txBody>
      </p:sp>
    </p:spTree>
    <p:extLst>
      <p:ext uri="{BB962C8B-B14F-4D97-AF65-F5344CB8AC3E}">
        <p14:creationId xmlns:p14="http://schemas.microsoft.com/office/powerpoint/2010/main" val="900262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1828800" y="152400"/>
            <a:ext cx="5410200" cy="6486325"/>
          </a:xfrm>
          <a:prstGeom prst="rect">
            <a:avLst/>
          </a:prstGeom>
          <a:noFill/>
          <a:ln w="9525">
            <a:noFill/>
            <a:miter lim="800000"/>
            <a:headEnd/>
            <a:tailEnd/>
          </a:ln>
        </p:spPr>
      </p:pic>
    </p:spTree>
    <p:extLst>
      <p:ext uri="{BB962C8B-B14F-4D97-AF65-F5344CB8AC3E}">
        <p14:creationId xmlns:p14="http://schemas.microsoft.com/office/powerpoint/2010/main" val="1699599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solidFill>
              </a:rPr>
              <a:t>Generational Groups and Average Contributions per  Year</a:t>
            </a:r>
            <a:endParaRPr lang="en-US" b="1" dirty="0">
              <a:solidFill>
                <a:schemeClr val="accent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1676400"/>
            <a:ext cx="8229600" cy="38862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rot="10800000" flipH="1" flipV="1">
            <a:off x="457200" y="5715000"/>
            <a:ext cx="8076767" cy="1001814"/>
          </a:xfrm>
          <a:prstGeom prst="rect">
            <a:avLst/>
          </a:prstGeom>
          <a:noFill/>
          <a:ln w="9525">
            <a:noFill/>
            <a:miter lim="800000"/>
            <a:headEnd/>
            <a:tailEnd/>
          </a:ln>
        </p:spPr>
      </p:pic>
    </p:spTree>
    <p:extLst>
      <p:ext uri="{BB962C8B-B14F-4D97-AF65-F5344CB8AC3E}">
        <p14:creationId xmlns:p14="http://schemas.microsoft.com/office/powerpoint/2010/main" val="2474383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pPr algn="ctr"/>
            <a:r>
              <a:rPr lang="en-US" sz="2800" b="1" dirty="0" smtClean="0">
                <a:solidFill>
                  <a:schemeClr val="accent1"/>
                </a:solidFill>
              </a:rPr>
              <a:t>Recognize Generational Differences</a:t>
            </a:r>
            <a:r>
              <a:rPr lang="en-US" sz="2800" b="1" dirty="0" smtClean="0">
                <a:solidFill>
                  <a:srgbClr val="00B0F0"/>
                </a:solidFill>
              </a:rPr>
              <a:t/>
            </a:r>
            <a:br>
              <a:rPr lang="en-US" sz="2800" b="1" dirty="0" smtClean="0">
                <a:solidFill>
                  <a:srgbClr val="00B0F0"/>
                </a:solidFill>
              </a:rPr>
            </a:br>
            <a:r>
              <a:rPr lang="en-US" sz="2800" b="1" dirty="0" smtClean="0">
                <a:solidFill>
                  <a:schemeClr val="tx1"/>
                </a:solidFill>
              </a:rPr>
              <a:t>Solicitation Channel Appropriateness Overall</a:t>
            </a:r>
            <a:endParaRPr lang="en-US" sz="2800" b="1" dirty="0">
              <a:solidFill>
                <a:schemeClr val="tx1"/>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457200" y="1751160"/>
            <a:ext cx="8229600" cy="4224042"/>
          </a:xfrm>
          <a:prstGeom prst="rect">
            <a:avLst/>
          </a:prstGeom>
          <a:noFill/>
          <a:ln w="9525">
            <a:noFill/>
            <a:miter lim="800000"/>
            <a:headEnd/>
            <a:tailEnd/>
          </a:ln>
        </p:spPr>
      </p:pic>
    </p:spTree>
    <p:extLst>
      <p:ext uri="{BB962C8B-B14F-4D97-AF65-F5344CB8AC3E}">
        <p14:creationId xmlns:p14="http://schemas.microsoft.com/office/powerpoint/2010/main" val="822976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smtClean="0">
                <a:solidFill>
                  <a:schemeClr val="accent1"/>
                </a:solidFill>
              </a:rPr>
              <a:t>Recognize Generational Differences</a:t>
            </a:r>
            <a:r>
              <a:rPr lang="en-US" sz="3200" b="1" dirty="0" smtClean="0">
                <a:solidFill>
                  <a:schemeClr val="accent1"/>
                </a:solidFill>
              </a:rPr>
              <a:t/>
            </a:r>
            <a:br>
              <a:rPr lang="en-US" sz="3200" b="1" dirty="0" smtClean="0">
                <a:solidFill>
                  <a:schemeClr val="accent1"/>
                </a:solidFill>
              </a:rPr>
            </a:br>
            <a:r>
              <a:rPr lang="en-US" sz="3200" b="0" i="1" dirty="0" smtClean="0">
                <a:solidFill>
                  <a:schemeClr val="tx1"/>
                </a:solidFill>
              </a:rPr>
              <a:t>How Donors Learned About Their Top Charity </a:t>
            </a:r>
            <a:r>
              <a:rPr lang="en-US" sz="1800" b="0" i="1" dirty="0" smtClean="0"/>
              <a:t/>
            </a:r>
            <a:br>
              <a:rPr lang="en-US" sz="1800" b="0" i="1" dirty="0" smtClean="0"/>
            </a:br>
            <a:endParaRPr lang="en-US" sz="1800" b="0" i="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043608" y="1916832"/>
            <a:ext cx="7077744" cy="4525963"/>
          </a:xfrm>
          <a:prstGeom prst="rect">
            <a:avLst/>
          </a:prstGeom>
          <a:noFill/>
          <a:ln w="9525">
            <a:noFill/>
            <a:miter lim="800000"/>
            <a:headEnd/>
            <a:tailEnd/>
          </a:ln>
        </p:spPr>
      </p:pic>
    </p:spTree>
    <p:extLst>
      <p:ext uri="{BB962C8B-B14F-4D97-AF65-F5344CB8AC3E}">
        <p14:creationId xmlns:p14="http://schemas.microsoft.com/office/powerpoint/2010/main" val="89469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
            </a:r>
            <a:br>
              <a:rPr lang="en-US" b="1" i="1" dirty="0" smtClean="0"/>
            </a:br>
            <a:r>
              <a:rPr lang="en-US" b="1" i="1" dirty="0" smtClean="0"/>
              <a:t>Mission </a:t>
            </a:r>
            <a:r>
              <a:rPr lang="en-US" b="1" i="1" dirty="0"/>
              <a:t>Interpretation—we have to have something to support!</a:t>
            </a:r>
            <a:br>
              <a:rPr lang="en-US" b="1" i="1" dirty="0"/>
            </a:br>
            <a:endParaRPr lang="en-US" dirty="0"/>
          </a:p>
        </p:txBody>
      </p:sp>
      <p:sp>
        <p:nvSpPr>
          <p:cNvPr id="3" name="Content Placeholder 2"/>
          <p:cNvSpPr>
            <a:spLocks noGrp="1"/>
          </p:cNvSpPr>
          <p:nvPr>
            <p:ph idx="1"/>
          </p:nvPr>
        </p:nvSpPr>
        <p:spPr>
          <a:xfrm>
            <a:off x="457200" y="1905000"/>
            <a:ext cx="8229600" cy="4572000"/>
          </a:xfrm>
        </p:spPr>
        <p:txBody>
          <a:bodyPr>
            <a:normAutofit fontScale="92500" lnSpcReduction="10000"/>
          </a:bodyPr>
          <a:lstStyle/>
          <a:p>
            <a:pPr marL="514350" lvl="0" indent="-514350">
              <a:buFont typeface="+mj-lt"/>
              <a:buAutoNum type="arabicPeriod"/>
            </a:pPr>
            <a:r>
              <a:rPr lang="en-US" dirty="0"/>
              <a:t>Members give to a variety of charities—why should they give to the church?</a:t>
            </a:r>
          </a:p>
          <a:p>
            <a:pPr marL="514350" lvl="0" indent="-514350">
              <a:buFont typeface="+mj-lt"/>
              <a:buAutoNum type="arabicPeriod"/>
            </a:pPr>
            <a:r>
              <a:rPr lang="en-US" dirty="0"/>
              <a:t>Interpretation helps us understand how God’s assets are being used in our midst.</a:t>
            </a:r>
          </a:p>
          <a:p>
            <a:pPr lvl="1"/>
            <a:r>
              <a:rPr lang="en-US" dirty="0"/>
              <a:t>Mission—what we’re here to do</a:t>
            </a:r>
          </a:p>
          <a:p>
            <a:pPr lvl="1"/>
            <a:r>
              <a:rPr lang="en-US" dirty="0"/>
              <a:t>Values—why it’s important</a:t>
            </a:r>
          </a:p>
          <a:p>
            <a:pPr lvl="1"/>
            <a:r>
              <a:rPr lang="en-US" dirty="0"/>
              <a:t>Stories—people’s lives are being changed</a:t>
            </a:r>
          </a:p>
          <a:p>
            <a:pPr>
              <a:buNone/>
            </a:pPr>
            <a:r>
              <a:rPr lang="en-US" dirty="0"/>
              <a:t>3.  People do not give to the church because it </a:t>
            </a:r>
            <a:r>
              <a:rPr lang="en-US" b="1" i="1" dirty="0"/>
              <a:t>has</a:t>
            </a:r>
            <a:r>
              <a:rPr lang="en-US" dirty="0"/>
              <a:t> </a:t>
            </a:r>
            <a:r>
              <a:rPr lang="en-US" dirty="0" smtClean="0"/>
              <a:t>        needs</a:t>
            </a:r>
            <a:r>
              <a:rPr lang="en-US" dirty="0"/>
              <a:t>…</a:t>
            </a:r>
          </a:p>
          <a:p>
            <a:pPr lvl="1"/>
            <a:r>
              <a:rPr lang="en-US" b="1" dirty="0">
                <a:solidFill>
                  <a:srgbClr val="FF0000"/>
                </a:solidFill>
              </a:rPr>
              <a:t>People give to the church because it </a:t>
            </a:r>
            <a:r>
              <a:rPr lang="en-US" b="1" i="1" dirty="0">
                <a:solidFill>
                  <a:srgbClr val="FF0000"/>
                </a:solidFill>
              </a:rPr>
              <a:t>meets</a:t>
            </a:r>
            <a:r>
              <a:rPr lang="en-US" b="1" dirty="0">
                <a:solidFill>
                  <a:srgbClr val="FF0000"/>
                </a:solidFill>
              </a:rPr>
              <a:t> needs!</a:t>
            </a:r>
            <a:endParaRPr lang="en-US" dirty="0">
              <a:solidFill>
                <a:srgbClr val="FF0000"/>
              </a:solidFill>
            </a:endParaRPr>
          </a:p>
          <a:p>
            <a:endParaRPr lang="en-US" dirty="0"/>
          </a:p>
        </p:txBody>
      </p:sp>
    </p:spTree>
    <p:extLst>
      <p:ext uri="{BB962C8B-B14F-4D97-AF65-F5344CB8AC3E}">
        <p14:creationId xmlns:p14="http://schemas.microsoft.com/office/powerpoint/2010/main" val="2060490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smtClean="0">
                <a:solidFill>
                  <a:schemeClr val="accent1"/>
                </a:solidFill>
              </a:rPr>
              <a:t>Recognize Generational Differences</a:t>
            </a:r>
            <a:r>
              <a:rPr lang="en-US" sz="3200" b="1" i="1" dirty="0" smtClean="0">
                <a:solidFill>
                  <a:schemeClr val="tx1"/>
                </a:solidFill>
              </a:rPr>
              <a:t/>
            </a:r>
            <a:br>
              <a:rPr lang="en-US" sz="3200" b="1" i="1" dirty="0" smtClean="0">
                <a:solidFill>
                  <a:schemeClr val="tx1"/>
                </a:solidFill>
              </a:rPr>
            </a:br>
            <a:r>
              <a:rPr lang="en-US" sz="3200" b="1" i="1" dirty="0" smtClean="0">
                <a:solidFill>
                  <a:schemeClr val="tx1"/>
                </a:solidFill>
              </a:rPr>
              <a:t>First Form of Engagement with Top Charity</a:t>
            </a:r>
            <a:endParaRPr lang="en-US" sz="3200" b="1" i="1" dirty="0">
              <a:solidFill>
                <a:schemeClr val="tx1"/>
              </a:solidFill>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1066800" y="1600200"/>
            <a:ext cx="7057434" cy="4525963"/>
          </a:xfrm>
          <a:prstGeom prst="rect">
            <a:avLst/>
          </a:prstGeom>
          <a:noFill/>
          <a:ln w="9525">
            <a:noFill/>
            <a:miter lim="800000"/>
            <a:headEnd/>
            <a:tailEnd/>
          </a:ln>
        </p:spPr>
      </p:pic>
    </p:spTree>
    <p:extLst>
      <p:ext uri="{BB962C8B-B14F-4D97-AF65-F5344CB8AC3E}">
        <p14:creationId xmlns:p14="http://schemas.microsoft.com/office/powerpoint/2010/main" val="818157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How Donors want to Engage</a:t>
            </a:r>
            <a:endParaRPr lang="en-US" b="1" dirty="0">
              <a:solidFill>
                <a:schemeClr val="accent1"/>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467544" y="1628800"/>
            <a:ext cx="8085807" cy="4525963"/>
          </a:xfrm>
          <a:prstGeom prst="rect">
            <a:avLst/>
          </a:prstGeom>
          <a:noFill/>
          <a:ln w="9525">
            <a:noFill/>
            <a:miter lim="800000"/>
            <a:headEnd/>
            <a:tailEnd/>
          </a:ln>
        </p:spPr>
      </p:pic>
    </p:spTree>
    <p:extLst>
      <p:ext uri="{BB962C8B-B14F-4D97-AF65-F5344CB8AC3E}">
        <p14:creationId xmlns:p14="http://schemas.microsoft.com/office/powerpoint/2010/main" val="809962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Generational Giving Preferences</a:t>
            </a:r>
            <a:endParaRPr lang="en-US" b="1" dirty="0">
              <a:solidFill>
                <a:schemeClr val="accent1"/>
              </a:solidFill>
            </a:endParaRPr>
          </a:p>
        </p:txBody>
      </p:sp>
      <p:sp>
        <p:nvSpPr>
          <p:cNvPr id="3" name="Content Placeholder 2"/>
          <p:cNvSpPr>
            <a:spLocks noGrp="1"/>
          </p:cNvSpPr>
          <p:nvPr>
            <p:ph idx="1"/>
          </p:nvPr>
        </p:nvSpPr>
        <p:spPr/>
        <p:txBody>
          <a:bodyPr>
            <a:normAutofit/>
          </a:bodyPr>
          <a:lstStyle/>
          <a:p>
            <a:pPr>
              <a:buNone/>
            </a:pPr>
            <a:r>
              <a:rPr lang="en-US" sz="2800" dirty="0" smtClean="0"/>
              <a:t>Each generation likes to make donations to churches in different ways.  Smart congregations provide a variety of giving options.  </a:t>
            </a:r>
          </a:p>
          <a:p>
            <a:pPr>
              <a:buNone/>
            </a:pPr>
            <a:endParaRPr lang="en-US" sz="2800" dirty="0" smtClean="0"/>
          </a:p>
          <a:p>
            <a:pPr>
              <a:buNone/>
            </a:pPr>
            <a:r>
              <a:rPr lang="en-US" sz="2800" b="1" dirty="0" smtClean="0"/>
              <a:t>Matures</a:t>
            </a:r>
            <a:r>
              <a:rPr lang="en-US" sz="2800" dirty="0" smtClean="0"/>
              <a:t> like to use offering envelopes</a:t>
            </a:r>
          </a:p>
          <a:p>
            <a:pPr>
              <a:buNone/>
            </a:pPr>
            <a:r>
              <a:rPr lang="en-US" sz="2800" b="1" dirty="0" smtClean="0"/>
              <a:t>Boomers</a:t>
            </a:r>
            <a:r>
              <a:rPr lang="en-US" sz="2800" dirty="0" smtClean="0"/>
              <a:t> like to write checks</a:t>
            </a:r>
          </a:p>
          <a:p>
            <a:pPr>
              <a:buNone/>
            </a:pPr>
            <a:r>
              <a:rPr lang="en-US" sz="2800" b="1" dirty="0" smtClean="0"/>
              <a:t>Gen X</a:t>
            </a:r>
            <a:r>
              <a:rPr lang="en-US" sz="2800" dirty="0" smtClean="0"/>
              <a:t> prefer electronic giving (credit, debit, e-checking) </a:t>
            </a:r>
          </a:p>
          <a:p>
            <a:pPr>
              <a:buNone/>
            </a:pPr>
            <a:r>
              <a:rPr lang="en-US" sz="2800" b="1" dirty="0" smtClean="0"/>
              <a:t>Gen Y</a:t>
            </a:r>
            <a:r>
              <a:rPr lang="en-US" sz="2800" dirty="0" smtClean="0"/>
              <a:t> like to use their smart phones</a:t>
            </a:r>
          </a:p>
          <a:p>
            <a:pPr>
              <a:buNone/>
            </a:pPr>
            <a:r>
              <a:rPr lang="en-US" sz="2800" b="1" dirty="0" smtClean="0"/>
              <a:t>Gen Z </a:t>
            </a:r>
            <a:r>
              <a:rPr lang="en-US" sz="2800" dirty="0" smtClean="0"/>
              <a:t>gives cash, usually provided by parents </a:t>
            </a:r>
          </a:p>
          <a:p>
            <a:pPr>
              <a:buNone/>
            </a:pPr>
            <a:endParaRPr lang="en-US" dirty="0"/>
          </a:p>
        </p:txBody>
      </p:sp>
    </p:spTree>
    <p:extLst>
      <p:ext uri="{BB962C8B-B14F-4D97-AF65-F5344CB8AC3E}">
        <p14:creationId xmlns:p14="http://schemas.microsoft.com/office/powerpoint/2010/main" val="2479043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iving kiosk.jpg"/>
          <p:cNvPicPr>
            <a:picLocks noGrp="1" noChangeAspect="1"/>
          </p:cNvPicPr>
          <p:nvPr>
            <p:ph idx="4294967295"/>
          </p:nvPr>
        </p:nvPicPr>
        <p:blipFill>
          <a:blip r:embed="rId2" cstate="print"/>
          <a:stretch>
            <a:fillRect/>
          </a:stretch>
        </p:blipFill>
        <p:spPr>
          <a:xfrm rot="5400000">
            <a:off x="-1336527" y="2022326"/>
            <a:ext cx="6248400" cy="2660947"/>
          </a:xfrm>
        </p:spPr>
      </p:pic>
      <p:pic>
        <p:nvPicPr>
          <p:cNvPr id="10242" name="Picture 2" descr="http://gadgetultra.com/wp-content/uploads/2013/03/QR-CODE.png"/>
          <p:cNvPicPr>
            <a:picLocks noChangeAspect="1" noChangeArrowheads="1"/>
          </p:cNvPicPr>
          <p:nvPr/>
        </p:nvPicPr>
        <p:blipFill>
          <a:blip r:embed="rId3" cstate="print"/>
          <a:srcRect/>
          <a:stretch>
            <a:fillRect/>
          </a:stretch>
        </p:blipFill>
        <p:spPr bwMode="auto">
          <a:xfrm>
            <a:off x="3657600" y="304800"/>
            <a:ext cx="1600200" cy="1600201"/>
          </a:xfrm>
          <a:prstGeom prst="rect">
            <a:avLst/>
          </a:prstGeom>
          <a:noFill/>
        </p:spPr>
      </p:pic>
      <p:pic>
        <p:nvPicPr>
          <p:cNvPr id="10244" name="Picture 4" descr="http://blogs.cio.com/sites/cio.com/files/u7727/Smartphones.jpg"/>
          <p:cNvPicPr>
            <a:picLocks noChangeAspect="1" noChangeArrowheads="1"/>
          </p:cNvPicPr>
          <p:nvPr/>
        </p:nvPicPr>
        <p:blipFill>
          <a:blip r:embed="rId4" cstate="print"/>
          <a:srcRect/>
          <a:stretch>
            <a:fillRect/>
          </a:stretch>
        </p:blipFill>
        <p:spPr bwMode="auto">
          <a:xfrm>
            <a:off x="3657600" y="2133600"/>
            <a:ext cx="4714873" cy="2743200"/>
          </a:xfrm>
          <a:prstGeom prst="rect">
            <a:avLst/>
          </a:prstGeom>
          <a:noFill/>
        </p:spPr>
      </p:pic>
      <p:pic>
        <p:nvPicPr>
          <p:cNvPr id="10246" name="Picture 6" descr="http://img.talkandroid.com/uploads/2013/03/Tablets_Group.jpg"/>
          <p:cNvPicPr>
            <a:picLocks noChangeAspect="1" noChangeArrowheads="1"/>
          </p:cNvPicPr>
          <p:nvPr/>
        </p:nvPicPr>
        <p:blipFill>
          <a:blip r:embed="rId5" cstate="print"/>
          <a:srcRect/>
          <a:stretch>
            <a:fillRect/>
          </a:stretch>
        </p:blipFill>
        <p:spPr bwMode="auto">
          <a:xfrm>
            <a:off x="5867400" y="228600"/>
            <a:ext cx="2743201" cy="1828801"/>
          </a:xfrm>
          <a:prstGeom prst="rect">
            <a:avLst/>
          </a:prstGeom>
          <a:noFill/>
        </p:spPr>
      </p:pic>
      <p:pic>
        <p:nvPicPr>
          <p:cNvPr id="10248" name="Picture 8" descr="http://www.churchsupplier.com/shopsite_sc/store/html/media/envelopes/2142LG.jpg"/>
          <p:cNvPicPr>
            <a:picLocks noChangeAspect="1" noChangeArrowheads="1"/>
          </p:cNvPicPr>
          <p:nvPr/>
        </p:nvPicPr>
        <p:blipFill>
          <a:blip r:embed="rId6" cstate="print"/>
          <a:srcRect/>
          <a:stretch>
            <a:fillRect/>
          </a:stretch>
        </p:blipFill>
        <p:spPr bwMode="auto">
          <a:xfrm>
            <a:off x="3429000" y="4724400"/>
            <a:ext cx="2654950" cy="1704976"/>
          </a:xfrm>
          <a:prstGeom prst="rect">
            <a:avLst/>
          </a:prstGeom>
          <a:noFill/>
        </p:spPr>
      </p:pic>
      <p:pic>
        <p:nvPicPr>
          <p:cNvPr id="10252" name="Picture 12" descr="http://www.heardcitizen.com/wp-content/uploads/2011/11/offering-plate1.jpg"/>
          <p:cNvPicPr>
            <a:picLocks noChangeAspect="1" noChangeArrowheads="1"/>
          </p:cNvPicPr>
          <p:nvPr/>
        </p:nvPicPr>
        <p:blipFill>
          <a:blip r:embed="rId7" cstate="print"/>
          <a:srcRect/>
          <a:stretch>
            <a:fillRect/>
          </a:stretch>
        </p:blipFill>
        <p:spPr bwMode="auto">
          <a:xfrm>
            <a:off x="6477000" y="4724400"/>
            <a:ext cx="1990725" cy="1320905"/>
          </a:xfrm>
          <a:prstGeom prst="rect">
            <a:avLst/>
          </a:prstGeom>
          <a:noFill/>
        </p:spPr>
      </p:pic>
    </p:spTree>
    <p:extLst>
      <p:ext uri="{BB962C8B-B14F-4D97-AF65-F5344CB8AC3E}">
        <p14:creationId xmlns:p14="http://schemas.microsoft.com/office/powerpoint/2010/main" val="3216685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sz="6600" dirty="0" smtClean="0"/>
              <a:t>8. Get Your Story Out </a:t>
            </a:r>
            <a:endParaRPr lang="en-US" sz="6600" dirty="0"/>
          </a:p>
        </p:txBody>
      </p:sp>
      <p:sp>
        <p:nvSpPr>
          <p:cNvPr id="5" name="Subtitle 4"/>
          <p:cNvSpPr>
            <a:spLocks noGrp="1"/>
          </p:cNvSpPr>
          <p:nvPr>
            <p:ph type="subTitle" idx="1"/>
          </p:nvPr>
        </p:nvSpPr>
        <p:spPr>
          <a:xfrm>
            <a:off x="8100392" y="3068960"/>
            <a:ext cx="662608" cy="259456"/>
          </a:xfrm>
        </p:spPr>
        <p:txBody>
          <a:bodyPr>
            <a:normAutofit fontScale="92500" lnSpcReduction="20000"/>
          </a:bodyPr>
          <a:lstStyle/>
          <a:p>
            <a:r>
              <a:rPr lang="en-US" dirty="0" smtClean="0">
                <a:solidFill>
                  <a:schemeClr val="bg1"/>
                </a:solidFill>
              </a:rPr>
              <a:t>&gt;</a:t>
            </a:r>
            <a:endParaRPr lang="en-US" dirty="0">
              <a:solidFill>
                <a:schemeClr val="bg1"/>
              </a:solidFill>
            </a:endParaRPr>
          </a:p>
        </p:txBody>
      </p:sp>
    </p:spTree>
    <p:extLst>
      <p:ext uri="{BB962C8B-B14F-4D97-AF65-F5344CB8AC3E}">
        <p14:creationId xmlns:p14="http://schemas.microsoft.com/office/powerpoint/2010/main" val="1181722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r>
              <a:rPr lang="en-US" sz="6000" dirty="0"/>
              <a:t>Tell your Story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457200" lvl="1" indent="0">
              <a:buNone/>
            </a:pPr>
            <a:r>
              <a:rPr lang="en-US" sz="6000" dirty="0" smtClean="0"/>
              <a:t>Remember people </a:t>
            </a:r>
            <a:r>
              <a:rPr lang="en-US" sz="6000" dirty="0"/>
              <a:t>give to </a:t>
            </a:r>
            <a:r>
              <a:rPr lang="en-US" sz="6000" dirty="0">
                <a:solidFill>
                  <a:schemeClr val="accent1"/>
                </a:solidFill>
              </a:rPr>
              <a:t>mission</a:t>
            </a:r>
            <a:r>
              <a:rPr lang="en-US" sz="6000" dirty="0"/>
              <a:t> </a:t>
            </a:r>
            <a:r>
              <a:rPr lang="en-US" sz="6000" dirty="0" smtClean="0"/>
              <a:t>…..</a:t>
            </a:r>
          </a:p>
          <a:p>
            <a:pPr marL="457200" lvl="1" indent="0">
              <a:buNone/>
            </a:pPr>
            <a:r>
              <a:rPr lang="en-US" sz="6000" dirty="0"/>
              <a:t>	</a:t>
            </a:r>
            <a:r>
              <a:rPr lang="en-US" sz="6000" dirty="0" smtClean="0"/>
              <a:t>	not </a:t>
            </a:r>
            <a:r>
              <a:rPr lang="en-US" sz="6000" dirty="0" smtClean="0">
                <a:solidFill>
                  <a:schemeClr val="accent1"/>
                </a:solidFill>
              </a:rPr>
              <a:t>budgets</a:t>
            </a:r>
            <a:r>
              <a:rPr lang="en-US" sz="6000" dirty="0" smtClean="0"/>
              <a:t>.</a:t>
            </a:r>
            <a:endParaRPr lang="en-US" sz="6000" dirty="0"/>
          </a:p>
          <a:p>
            <a:endParaRPr lang="en-US" sz="6000" dirty="0"/>
          </a:p>
        </p:txBody>
      </p:sp>
    </p:spTree>
    <p:extLst>
      <p:ext uri="{BB962C8B-B14F-4D97-AF65-F5344CB8AC3E}">
        <p14:creationId xmlns:p14="http://schemas.microsoft.com/office/powerpoint/2010/main" val="2714480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algn="ctr"/>
            <a:r>
              <a:rPr lang="en-CA" sz="4000" dirty="0"/>
              <a:t>Use Sunday worship to tell the sacred stories</a:t>
            </a:r>
            <a:endParaRPr lang="en-US" sz="4000" dirty="0"/>
          </a:p>
        </p:txBody>
      </p:sp>
      <p:sp>
        <p:nvSpPr>
          <p:cNvPr id="2" name="Content Placeholder 1"/>
          <p:cNvSpPr>
            <a:spLocks noGrp="1"/>
          </p:cNvSpPr>
          <p:nvPr>
            <p:ph idx="1"/>
          </p:nvPr>
        </p:nvSpPr>
        <p:spPr/>
        <p:txBody>
          <a:bodyPr>
            <a:normAutofit lnSpcReduction="10000"/>
          </a:bodyPr>
          <a:lstStyle/>
          <a:p>
            <a:pPr marL="788670" lvl="1" indent="-514350">
              <a:spcBef>
                <a:spcPts val="0"/>
              </a:spcBef>
              <a:buClr>
                <a:schemeClr val="accent1"/>
              </a:buClr>
              <a:buSzPct val="80000"/>
            </a:pPr>
            <a:r>
              <a:rPr lang="en-US" dirty="0" smtClean="0"/>
              <a:t>Have </a:t>
            </a:r>
            <a:r>
              <a:rPr lang="en-US" dirty="0"/>
              <a:t>Weekly Mission and Ministry Stories as part of the </a:t>
            </a:r>
            <a:r>
              <a:rPr lang="en-US" dirty="0" smtClean="0"/>
              <a:t>Offering.  </a:t>
            </a:r>
            <a:r>
              <a:rPr lang="en-CA" dirty="0" smtClean="0"/>
              <a:t>Tell </a:t>
            </a:r>
            <a:r>
              <a:rPr lang="en-CA" dirty="0"/>
              <a:t>a specific story of a person being touched by that ministry</a:t>
            </a:r>
            <a:endParaRPr lang="en-US" dirty="0"/>
          </a:p>
          <a:p>
            <a:pPr marL="806958" lvl="1" indent="-514350"/>
            <a:r>
              <a:rPr lang="en-CA" dirty="0"/>
              <a:t>Pray for that ministry during the prayers of the people</a:t>
            </a:r>
          </a:p>
          <a:p>
            <a:pPr marL="806958" lvl="1" indent="-514350"/>
            <a:r>
              <a:rPr lang="en-CA" dirty="0"/>
              <a:t>Put a bulletin insert out each week for six weeks highlighting a different category of ministry in Nar. Budget</a:t>
            </a:r>
          </a:p>
          <a:p>
            <a:pPr marL="806958" lvl="1" indent="-514350"/>
            <a:r>
              <a:rPr lang="en-US" dirty="0" smtClean="0"/>
              <a:t>Have </a:t>
            </a:r>
            <a:r>
              <a:rPr lang="en-US" dirty="0"/>
              <a:t>monthly witness of transformed lives </a:t>
            </a:r>
            <a:r>
              <a:rPr lang="en-US" dirty="0" smtClean="0"/>
              <a:t>, drop the Offertory special music if you need the time.  </a:t>
            </a:r>
            <a:endParaRPr lang="en-CA" dirty="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1000" fill="hold"/>
                                        <p:tgtEl>
                                          <p:spTgt spid="50178"/>
                                        </p:tgtEl>
                                        <p:attrNameLst>
                                          <p:attrName>ppt_x</p:attrName>
                                        </p:attrNameLst>
                                      </p:cBhvr>
                                      <p:tavLst>
                                        <p:tav tm="0">
                                          <p:val>
                                            <p:strVal val="#ppt_x-.2"/>
                                          </p:val>
                                        </p:tav>
                                        <p:tav tm="100000">
                                          <p:val>
                                            <p:strVal val="#ppt_x"/>
                                          </p:val>
                                        </p:tav>
                                      </p:tavLst>
                                    </p:anim>
                                    <p:anim calcmode="lin" valueType="num">
                                      <p:cBhvr>
                                        <p:cTn id="8" dur="1000" fill="hold"/>
                                        <p:tgtEl>
                                          <p:spTgt spid="501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CA" sz="4000" dirty="0"/>
              <a:t>There are many ways we can use to get the story out</a:t>
            </a:r>
            <a:endParaRPr lang="en-US" sz="4000" dirty="0"/>
          </a:p>
        </p:txBody>
      </p:sp>
      <p:sp>
        <p:nvSpPr>
          <p:cNvPr id="49155" name="Rectangle 3"/>
          <p:cNvSpPr>
            <a:spLocks noGrp="1" noChangeArrowheads="1"/>
          </p:cNvSpPr>
          <p:nvPr>
            <p:ph idx="1"/>
          </p:nvPr>
        </p:nvSpPr>
        <p:spPr>
          <a:xfrm>
            <a:off x="457200" y="1775191"/>
            <a:ext cx="8229600" cy="4822161"/>
          </a:xfrm>
        </p:spPr>
        <p:txBody>
          <a:bodyPr>
            <a:noAutofit/>
          </a:bodyPr>
          <a:lstStyle/>
          <a:p>
            <a:pPr>
              <a:lnSpc>
                <a:spcPct val="80000"/>
              </a:lnSpc>
              <a:buFontTx/>
              <a:buChar char="•"/>
            </a:pPr>
            <a:r>
              <a:rPr lang="en-CA" sz="3600" dirty="0" err="1" smtClean="0"/>
              <a:t>Blogs</a:t>
            </a:r>
            <a:endParaRPr lang="en-CA" sz="3600" dirty="0" smtClean="0"/>
          </a:p>
          <a:p>
            <a:pPr>
              <a:lnSpc>
                <a:spcPct val="80000"/>
              </a:lnSpc>
              <a:buFontTx/>
              <a:buChar char="•"/>
            </a:pPr>
            <a:r>
              <a:rPr lang="en-CA" sz="3600" dirty="0" smtClean="0"/>
              <a:t>Session  </a:t>
            </a:r>
            <a:r>
              <a:rPr lang="en-CA" sz="3600" dirty="0"/>
              <a:t>reports</a:t>
            </a:r>
          </a:p>
          <a:p>
            <a:pPr>
              <a:lnSpc>
                <a:spcPct val="80000"/>
              </a:lnSpc>
              <a:buFontTx/>
              <a:buChar char="•"/>
            </a:pPr>
            <a:r>
              <a:rPr lang="en-CA" sz="3600" dirty="0" smtClean="0"/>
              <a:t>congregation </a:t>
            </a:r>
            <a:r>
              <a:rPr lang="en-CA" sz="3600" dirty="0"/>
              <a:t>newsletter</a:t>
            </a:r>
          </a:p>
          <a:p>
            <a:pPr>
              <a:lnSpc>
                <a:spcPct val="80000"/>
              </a:lnSpc>
              <a:buFontTx/>
              <a:buChar char="•"/>
            </a:pPr>
            <a:r>
              <a:rPr lang="en-CA" sz="3600" dirty="0"/>
              <a:t>Bulletin </a:t>
            </a:r>
            <a:r>
              <a:rPr lang="en-CA" sz="3600" dirty="0" smtClean="0"/>
              <a:t>inserts</a:t>
            </a:r>
          </a:p>
          <a:p>
            <a:pPr>
              <a:lnSpc>
                <a:spcPct val="80000"/>
              </a:lnSpc>
              <a:buFontTx/>
              <a:buChar char="•"/>
            </a:pPr>
            <a:r>
              <a:rPr lang="en-CA" sz="3600" dirty="0" smtClean="0"/>
              <a:t>Projected slides</a:t>
            </a:r>
            <a:endParaRPr lang="en-CA" sz="3600" dirty="0"/>
          </a:p>
          <a:p>
            <a:pPr>
              <a:lnSpc>
                <a:spcPct val="80000"/>
              </a:lnSpc>
              <a:buFontTx/>
              <a:buChar char="•"/>
            </a:pPr>
            <a:r>
              <a:rPr lang="en-CA" sz="3600" dirty="0" smtClean="0"/>
              <a:t>congregation website, Facebook</a:t>
            </a:r>
            <a:endParaRPr lang="en-CA" sz="3600" dirty="0"/>
          </a:p>
          <a:p>
            <a:pPr>
              <a:lnSpc>
                <a:spcPct val="80000"/>
              </a:lnSpc>
              <a:buFontTx/>
              <a:buChar char="•"/>
            </a:pPr>
            <a:r>
              <a:rPr lang="en-CA" sz="3600" dirty="0"/>
              <a:t>Fall Stewardship mailings</a:t>
            </a:r>
          </a:p>
          <a:p>
            <a:pPr>
              <a:lnSpc>
                <a:spcPct val="80000"/>
              </a:lnSpc>
              <a:buFontTx/>
              <a:buChar char="•"/>
            </a:pPr>
            <a:r>
              <a:rPr lang="en-CA" sz="3600" dirty="0"/>
              <a:t>Narrative Budgeting booklets</a:t>
            </a:r>
          </a:p>
          <a:p>
            <a:pPr>
              <a:lnSpc>
                <a:spcPct val="80000"/>
              </a:lnSpc>
              <a:buFontTx/>
              <a:buChar char="•"/>
            </a:pPr>
            <a:r>
              <a:rPr lang="en-CA" sz="3600" dirty="0"/>
              <a:t>Personal contact</a:t>
            </a:r>
          </a:p>
          <a:p>
            <a:pPr>
              <a:lnSpc>
                <a:spcPct val="80000"/>
              </a:lnSpc>
              <a:buFontTx/>
              <a:buChar char="•"/>
            </a:pPr>
            <a:r>
              <a:rPr lang="en-CA" sz="3600" dirty="0"/>
              <a:t>Include in intercessory </a:t>
            </a:r>
            <a:r>
              <a:rPr lang="en-CA" sz="3600" dirty="0" smtClean="0"/>
              <a:t>prayers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67464" cy="1440160"/>
          </a:xfrm>
        </p:spPr>
        <p:txBody>
          <a:bodyPr>
            <a:normAutofit fontScale="90000"/>
          </a:bodyPr>
          <a:lstStyle/>
          <a:p>
            <a:pPr lvl="0"/>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9.  Treat </a:t>
            </a:r>
            <a:r>
              <a:rPr lang="en-US" sz="4000" dirty="0" smtClean="0"/>
              <a:t>Your annual financial campaign as a “Campaign” </a:t>
            </a:r>
            <a:r>
              <a:rPr lang="en-US" dirty="0" smtClean="0"/>
              <a:t/>
            </a:r>
            <a:br>
              <a:rPr lang="en-US" dirty="0" smtClean="0"/>
            </a:br>
            <a:r>
              <a:rPr lang="en-US" dirty="0" smtClean="0"/>
              <a:t> </a:t>
            </a:r>
            <a:endParaRPr lang="en-US" dirty="0"/>
          </a:p>
        </p:txBody>
      </p:sp>
      <p:sp>
        <p:nvSpPr>
          <p:cNvPr id="3" name="Text Placeholder 2"/>
          <p:cNvSpPr>
            <a:spLocks noGrp="1"/>
          </p:cNvSpPr>
          <p:nvPr>
            <p:ph type="body" idx="1"/>
          </p:nvPr>
        </p:nvSpPr>
        <p:spPr>
          <a:xfrm>
            <a:off x="395536" y="1772816"/>
            <a:ext cx="8367464" cy="741784"/>
          </a:xfrm>
        </p:spPr>
        <p:txBody>
          <a:bodyPr>
            <a:normAutofit/>
          </a:bodyPr>
          <a:lstStyle/>
          <a:p>
            <a:r>
              <a:rPr lang="en-US" sz="2800" b="1" dirty="0" smtClean="0"/>
              <a:t>8 Types of  Campaigns :</a:t>
            </a:r>
            <a:endParaRPr lang="en-US" sz="2800" b="1" dirty="0"/>
          </a:p>
        </p:txBody>
      </p:sp>
      <p:sp>
        <p:nvSpPr>
          <p:cNvPr id="4" name="TextBox 3"/>
          <p:cNvSpPr txBox="1"/>
          <p:nvPr/>
        </p:nvSpPr>
        <p:spPr>
          <a:xfrm>
            <a:off x="395536" y="2708920"/>
            <a:ext cx="8352928" cy="3323987"/>
          </a:xfrm>
          <a:prstGeom prst="rect">
            <a:avLst/>
          </a:prstGeom>
          <a:noFill/>
        </p:spPr>
        <p:txBody>
          <a:bodyPr wrap="square" rtlCol="0">
            <a:spAutoFit/>
          </a:bodyPr>
          <a:lstStyle/>
          <a:p>
            <a:pPr marL="342900" indent="-342900" algn="l">
              <a:buAutoNum type="arabicPeriod"/>
            </a:pPr>
            <a:r>
              <a:rPr lang="en-US" sz="2400" dirty="0" smtClean="0"/>
              <a:t> Every member Visitation</a:t>
            </a:r>
          </a:p>
          <a:p>
            <a:pPr marL="342900" indent="-342900" algn="l">
              <a:buAutoNum type="arabicPeriod"/>
            </a:pPr>
            <a:r>
              <a:rPr lang="en-US" sz="2400" dirty="0" smtClean="0"/>
              <a:t> Small Group Meetings</a:t>
            </a:r>
          </a:p>
          <a:p>
            <a:pPr marL="342900" indent="-342900" algn="l">
              <a:buAutoNum type="arabicPeriod"/>
            </a:pPr>
            <a:r>
              <a:rPr lang="en-US" sz="2400" dirty="0" smtClean="0"/>
              <a:t> Sunday Worship</a:t>
            </a:r>
          </a:p>
          <a:p>
            <a:pPr marL="342900" indent="-342900" algn="l">
              <a:buAutoNum type="arabicPeriod"/>
            </a:pPr>
            <a:r>
              <a:rPr lang="en-US" sz="2400" dirty="0" smtClean="0"/>
              <a:t> Direct Mail</a:t>
            </a:r>
          </a:p>
          <a:p>
            <a:pPr marL="342900" indent="-342900" algn="l">
              <a:buAutoNum type="arabicPeriod"/>
            </a:pPr>
            <a:r>
              <a:rPr lang="en-US" sz="2400" dirty="0" smtClean="0"/>
              <a:t> Congregational Dinner</a:t>
            </a:r>
          </a:p>
          <a:p>
            <a:pPr marL="342900" indent="-342900" algn="l">
              <a:buAutoNum type="arabicPeriod"/>
            </a:pPr>
            <a:r>
              <a:rPr lang="en-US" sz="2400" dirty="0" smtClean="0"/>
              <a:t> Telephone Approach</a:t>
            </a:r>
          </a:p>
          <a:p>
            <a:pPr marL="342900" indent="-342900" algn="l">
              <a:buAutoNum type="arabicPeriod"/>
            </a:pPr>
            <a:r>
              <a:rPr lang="en-US" sz="2400" dirty="0" smtClean="0"/>
              <a:t> Consecration Day</a:t>
            </a:r>
          </a:p>
          <a:p>
            <a:pPr marL="342900" indent="-342900" algn="l">
              <a:buAutoNum type="arabicPeriod"/>
            </a:pPr>
            <a:r>
              <a:rPr lang="en-US" sz="2400" dirty="0" smtClean="0"/>
              <a:t> Personal Delivery</a:t>
            </a:r>
          </a:p>
          <a:p>
            <a:pPr marL="342900" indent="-342900" algn="l"/>
            <a:endParaRPr lang="en-US" dirty="0"/>
          </a:p>
        </p:txBody>
      </p:sp>
    </p:spTree>
    <p:extLst>
      <p:ext uri="{BB962C8B-B14F-4D97-AF65-F5344CB8AC3E}">
        <p14:creationId xmlns:p14="http://schemas.microsoft.com/office/powerpoint/2010/main" val="4078925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40664" y="1628800"/>
            <a:ext cx="8022336" cy="885800"/>
          </a:xfrm>
        </p:spPr>
        <p:txBody>
          <a:bodyPr>
            <a:normAutofit/>
          </a:bodyPr>
          <a:lstStyle/>
          <a:p>
            <a:pPr algn="ctr"/>
            <a:r>
              <a:rPr lang="en-US" sz="4000" b="1" dirty="0" smtClean="0"/>
              <a:t>Some Don’ts</a:t>
            </a:r>
            <a:endParaRPr lang="en-US" sz="4000" b="1" dirty="0"/>
          </a:p>
        </p:txBody>
      </p:sp>
      <p:sp>
        <p:nvSpPr>
          <p:cNvPr id="4" name="Title 1"/>
          <p:cNvSpPr>
            <a:spLocks noGrp="1"/>
          </p:cNvSpPr>
          <p:nvPr>
            <p:ph type="title"/>
          </p:nvPr>
        </p:nvSpPr>
        <p:spPr>
          <a:xfrm>
            <a:off x="749300" y="260648"/>
            <a:ext cx="8013700" cy="1368152"/>
          </a:xfrm>
        </p:spPr>
        <p:txBody>
          <a:bodyPr>
            <a:normAutofit fontScale="90000"/>
          </a:bodyPr>
          <a:lstStyle/>
          <a:p>
            <a:pPr lvl="0"/>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t/>
            </a:r>
            <a:br>
              <a:rPr lang="en-US" sz="4000" dirty="0" smtClean="0"/>
            </a:br>
            <a:r>
              <a:rPr lang="en-US" sz="4000" dirty="0" smtClean="0"/>
              <a:t> </a:t>
            </a:r>
            <a:br>
              <a:rPr lang="en-US" sz="4000" dirty="0" smtClean="0"/>
            </a:br>
            <a:r>
              <a:rPr lang="en-US" sz="4000" dirty="0" smtClean="0"/>
              <a:t>Treat Your Annual Financial Campaign as a “Campaign” </a:t>
            </a:r>
            <a:r>
              <a:rPr lang="en-US" dirty="0" smtClean="0"/>
              <a:t/>
            </a:r>
            <a:br>
              <a:rPr lang="en-US" dirty="0" smtClean="0"/>
            </a:br>
            <a:r>
              <a:rPr lang="en-US" dirty="0" smtClean="0"/>
              <a:t> </a:t>
            </a:r>
            <a:endParaRPr lang="en-US" dirty="0"/>
          </a:p>
        </p:txBody>
      </p:sp>
      <p:sp>
        <p:nvSpPr>
          <p:cNvPr id="5" name="TextBox 4"/>
          <p:cNvSpPr txBox="1"/>
          <p:nvPr/>
        </p:nvSpPr>
        <p:spPr>
          <a:xfrm>
            <a:off x="683568" y="2996952"/>
            <a:ext cx="8280920" cy="3416320"/>
          </a:xfrm>
          <a:prstGeom prst="rect">
            <a:avLst/>
          </a:prstGeom>
          <a:noFill/>
        </p:spPr>
        <p:txBody>
          <a:bodyPr wrap="square" rtlCol="0">
            <a:spAutoFit/>
          </a:bodyPr>
          <a:lstStyle/>
          <a:p>
            <a:pPr marL="285750" indent="-285750" algn="l">
              <a:buFont typeface="Arial" panose="020B0604020202020204" pitchFamily="34" charset="0"/>
              <a:buChar char="•"/>
            </a:pPr>
            <a:r>
              <a:rPr lang="en-US" dirty="0" smtClean="0"/>
              <a:t>Don’t try to do it all by yourself – create a Team or Task Force.  The more people involved in a Stewardship Commitment Program, the more successful you will be.  </a:t>
            </a:r>
          </a:p>
          <a:p>
            <a:pPr marL="285750" indent="-285750" algn="l">
              <a:buFont typeface="Arial" panose="020B0604020202020204" pitchFamily="34" charset="0"/>
              <a:buChar char="•"/>
            </a:pPr>
            <a:r>
              <a:rPr lang="en-US" dirty="0" smtClean="0"/>
              <a:t>Don’t cut corners – do it First Class or don’t do it at all.</a:t>
            </a:r>
          </a:p>
          <a:p>
            <a:pPr marL="285750" indent="-285750" algn="l">
              <a:buFont typeface="Arial" panose="020B0604020202020204" pitchFamily="34" charset="0"/>
              <a:buChar char="•"/>
            </a:pPr>
            <a:r>
              <a:rPr lang="en-US" dirty="0" smtClean="0"/>
              <a:t>Don’t be afraid to spend money on the campaign, you have to spend money to make money.   </a:t>
            </a:r>
          </a:p>
          <a:p>
            <a:pPr marL="285750" indent="-285750" algn="l">
              <a:buFont typeface="Arial" panose="020B0604020202020204" pitchFamily="34" charset="0"/>
              <a:buChar char="•"/>
            </a:pPr>
            <a:r>
              <a:rPr lang="en-US" dirty="0" smtClean="0"/>
              <a:t>Don’t be afraid to ask the congregation to increase their level of giving—if you don’t ask, the congregation seldom responds. </a:t>
            </a:r>
          </a:p>
          <a:p>
            <a:pPr marL="285750" indent="-285750" algn="l">
              <a:buFont typeface="Arial" panose="020B0604020202020204" pitchFamily="34" charset="0"/>
              <a:buChar char="•"/>
            </a:pPr>
            <a:r>
              <a:rPr lang="en-US" dirty="0" smtClean="0"/>
              <a:t>Don’t use a Line item budget or a “Dream Budget”   in attempting to tell the church’s mission story.  </a:t>
            </a:r>
          </a:p>
          <a:p>
            <a:pPr marL="285750" indent="-285750" algn="l">
              <a:buFont typeface="Arial" panose="020B0604020202020204" pitchFamily="34" charset="0"/>
              <a:buChar char="•"/>
            </a:pPr>
            <a:r>
              <a:rPr lang="en-US" dirty="0" smtClean="0"/>
              <a:t>One stewardship letter will not fit the entire congregation.  Send different letters to different people—make specific requests.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Talk about the Mission of the Church</a:t>
            </a:r>
          </a:p>
        </p:txBody>
      </p:sp>
      <p:sp>
        <p:nvSpPr>
          <p:cNvPr id="3" name="Content Placeholder 2"/>
          <p:cNvSpPr>
            <a:spLocks noGrp="1"/>
          </p:cNvSpPr>
          <p:nvPr>
            <p:ph idx="1"/>
          </p:nvPr>
        </p:nvSpPr>
        <p:spPr/>
        <p:txBody>
          <a:bodyPr>
            <a:normAutofit fontScale="92500" lnSpcReduction="10000"/>
          </a:bodyPr>
          <a:lstStyle/>
          <a:p>
            <a:pPr lvl="0"/>
            <a:r>
              <a:rPr lang="en-US" dirty="0"/>
              <a:t>Help members understand importance of giving beyond self</a:t>
            </a:r>
          </a:p>
          <a:p>
            <a:pPr lvl="0"/>
            <a:r>
              <a:rPr lang="en-US" dirty="0"/>
              <a:t>Session models for members—personal giving (all pledge/give) and budget gifts to mission </a:t>
            </a:r>
          </a:p>
          <a:p>
            <a:pPr lvl="0"/>
            <a:r>
              <a:rPr lang="en-US" dirty="0"/>
              <a:t>Pictures of what mission </a:t>
            </a:r>
            <a:r>
              <a:rPr lang="en-US" dirty="0" smtClean="0"/>
              <a:t>it does </a:t>
            </a:r>
            <a:r>
              <a:rPr lang="en-US" dirty="0"/>
              <a:t>as well as ministry</a:t>
            </a:r>
          </a:p>
          <a:p>
            <a:pPr lvl="0"/>
            <a:r>
              <a:rPr lang="en-US" dirty="0"/>
              <a:t>Be proud to be a Presbyterian—we often take for granted the special attributes of our church</a:t>
            </a:r>
          </a:p>
          <a:p>
            <a:pPr lvl="0"/>
            <a:r>
              <a:rPr lang="en-US" dirty="0"/>
              <a:t>Contact Presbytery/Synod/General Assembly for materials on “mission beyond our doors”</a:t>
            </a:r>
          </a:p>
          <a:p>
            <a:endParaRPr lang="en-US" dirty="0"/>
          </a:p>
        </p:txBody>
      </p:sp>
    </p:spTree>
    <p:extLst>
      <p:ext uri="{BB962C8B-B14F-4D97-AF65-F5344CB8AC3E}">
        <p14:creationId xmlns:p14="http://schemas.microsoft.com/office/powerpoint/2010/main" val="4099593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Treat Your Annual Financial Campaign as a “Campaign”</a:t>
            </a:r>
            <a:endParaRPr lang="en-US" dirty="0"/>
          </a:p>
        </p:txBody>
      </p:sp>
      <p:sp>
        <p:nvSpPr>
          <p:cNvPr id="3" name="Text Placeholder 2"/>
          <p:cNvSpPr>
            <a:spLocks noGrp="1"/>
          </p:cNvSpPr>
          <p:nvPr>
            <p:ph type="body" idx="1"/>
          </p:nvPr>
        </p:nvSpPr>
        <p:spPr/>
        <p:txBody>
          <a:bodyPr>
            <a:normAutofit/>
          </a:bodyPr>
          <a:lstStyle/>
          <a:p>
            <a:pPr algn="ctr"/>
            <a:r>
              <a:rPr lang="en-US" sz="3600" b="1" dirty="0" smtClean="0"/>
              <a:t>Some Do’s</a:t>
            </a:r>
            <a:endParaRPr lang="en-US" sz="3600" b="1" dirty="0"/>
          </a:p>
        </p:txBody>
      </p:sp>
      <p:sp>
        <p:nvSpPr>
          <p:cNvPr id="8" name="TextBox 7"/>
          <p:cNvSpPr txBox="1"/>
          <p:nvPr/>
        </p:nvSpPr>
        <p:spPr>
          <a:xfrm>
            <a:off x="971600" y="3212976"/>
            <a:ext cx="7344816" cy="3323987"/>
          </a:xfrm>
          <a:prstGeom prst="rect">
            <a:avLst/>
          </a:prstGeom>
          <a:noFill/>
        </p:spPr>
        <p:txBody>
          <a:bodyPr wrap="square" rtlCol="0">
            <a:spAutoFit/>
          </a:bodyPr>
          <a:lstStyle/>
          <a:p>
            <a:pPr lvl="0" algn="l">
              <a:buFont typeface="Arial" pitchFamily="34" charset="0"/>
              <a:buChar char="•"/>
            </a:pPr>
            <a:r>
              <a:rPr lang="en-US" sz="2400" dirty="0" smtClean="0"/>
              <a:t>  Recruit a Stewardship Team</a:t>
            </a:r>
          </a:p>
          <a:p>
            <a:pPr lvl="0" algn="l">
              <a:buFont typeface="Arial" pitchFamily="34" charset="0"/>
              <a:buChar char="•"/>
            </a:pPr>
            <a:r>
              <a:rPr lang="en-US" sz="2400" dirty="0" smtClean="0"/>
              <a:t>  Develop a narrative budget</a:t>
            </a:r>
          </a:p>
          <a:p>
            <a:pPr lvl="0" algn="l">
              <a:buFont typeface="Arial" pitchFamily="34" charset="0"/>
              <a:buChar char="•"/>
            </a:pPr>
            <a:r>
              <a:rPr lang="en-US" sz="2400" dirty="0" smtClean="0"/>
              <a:t>  Include the children</a:t>
            </a:r>
          </a:p>
          <a:p>
            <a:pPr lvl="0" algn="l">
              <a:buFont typeface="Arial" pitchFamily="34" charset="0"/>
              <a:buChar char="•"/>
            </a:pPr>
            <a:r>
              <a:rPr lang="en-US" sz="2400" dirty="0" smtClean="0"/>
              <a:t>  Show levels of giving in congregation</a:t>
            </a:r>
          </a:p>
          <a:p>
            <a:pPr lvl="0" algn="l">
              <a:buFont typeface="Arial" pitchFamily="34" charset="0"/>
              <a:buChar char="•"/>
            </a:pPr>
            <a:r>
              <a:rPr lang="en-US" sz="2400" dirty="0" smtClean="0"/>
              <a:t>  Use an outside preacher</a:t>
            </a:r>
          </a:p>
          <a:p>
            <a:pPr lvl="0" algn="l">
              <a:buFont typeface="Arial" pitchFamily="34" charset="0"/>
              <a:buChar char="•"/>
            </a:pPr>
            <a:r>
              <a:rPr lang="en-US" sz="2400" dirty="0" smtClean="0"/>
              <a:t>  Inform the congregation on progress</a:t>
            </a:r>
          </a:p>
          <a:p>
            <a:pPr lvl="0" algn="l">
              <a:buFont typeface="Arial" pitchFamily="34" charset="0"/>
              <a:buChar char="•"/>
            </a:pPr>
            <a:r>
              <a:rPr lang="en-US" sz="2400" dirty="0" smtClean="0"/>
              <a:t>  Thank the </a:t>
            </a:r>
            <a:r>
              <a:rPr lang="en-US" sz="2400" dirty="0" err="1" smtClean="0"/>
              <a:t>pledgers</a:t>
            </a:r>
            <a:endParaRPr lang="en-US" sz="2400" dirty="0" smtClean="0"/>
          </a:p>
          <a:p>
            <a:pPr lvl="0" algn="l">
              <a:buFont typeface="Arial" pitchFamily="34" charset="0"/>
              <a:buChar char="•"/>
            </a:pPr>
            <a:r>
              <a:rPr lang="en-US" sz="2400" dirty="0" smtClean="0"/>
              <a:t>  Give it your absolute best!</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Treat Your Annual Financial Campaign as a “Campaign”</a:t>
            </a:r>
            <a:endParaRPr lang="en-US" dirty="0"/>
          </a:p>
        </p:txBody>
      </p:sp>
      <p:sp>
        <p:nvSpPr>
          <p:cNvPr id="3" name="Text Placeholder 2"/>
          <p:cNvSpPr>
            <a:spLocks noGrp="1"/>
          </p:cNvSpPr>
          <p:nvPr>
            <p:ph type="body" idx="1"/>
          </p:nvPr>
        </p:nvSpPr>
        <p:spPr>
          <a:xfrm>
            <a:off x="0" y="1828800"/>
            <a:ext cx="8763000" cy="685800"/>
          </a:xfrm>
        </p:spPr>
        <p:txBody>
          <a:bodyPr>
            <a:normAutofit/>
          </a:bodyPr>
          <a:lstStyle/>
          <a:p>
            <a:pPr algn="ctr"/>
            <a:r>
              <a:rPr lang="en-US" sz="3200" b="1" dirty="0" smtClean="0"/>
              <a:t>Some Do’s</a:t>
            </a:r>
            <a:endParaRPr lang="en-US" sz="3200" b="1" dirty="0"/>
          </a:p>
        </p:txBody>
      </p:sp>
      <p:sp>
        <p:nvSpPr>
          <p:cNvPr id="4" name="TextBox 3"/>
          <p:cNvSpPr txBox="1"/>
          <p:nvPr/>
        </p:nvSpPr>
        <p:spPr>
          <a:xfrm>
            <a:off x="107504" y="2708920"/>
            <a:ext cx="8928992" cy="3960440"/>
          </a:xfrm>
          <a:prstGeom prst="rect">
            <a:avLst/>
          </a:prstGeom>
          <a:noFill/>
        </p:spPr>
        <p:txBody>
          <a:bodyPr wrap="square" rtlCol="0">
            <a:spAutoFit/>
          </a:bodyPr>
          <a:lstStyle/>
          <a:p>
            <a:pPr lvl="0" algn="l">
              <a:buFont typeface="Arial" pitchFamily="34" charset="0"/>
              <a:buChar char="•"/>
            </a:pPr>
            <a:r>
              <a:rPr lang="en-US" sz="2800" dirty="0" smtClean="0"/>
              <a:t>  Do it yourself</a:t>
            </a:r>
          </a:p>
          <a:p>
            <a:pPr lvl="0" algn="l">
              <a:buFont typeface="Arial" pitchFamily="34" charset="0"/>
              <a:buChar char="•"/>
            </a:pPr>
            <a:r>
              <a:rPr lang="en-US" sz="2800" dirty="0" smtClean="0"/>
              <a:t>  Cut corners</a:t>
            </a:r>
          </a:p>
          <a:p>
            <a:pPr algn="l">
              <a:buFont typeface="Arial" pitchFamily="34" charset="0"/>
              <a:buChar char="•"/>
            </a:pPr>
            <a:r>
              <a:rPr lang="en-US" sz="2800" dirty="0" smtClean="0"/>
              <a:t>  Do it First Class… or don’t do it at all. </a:t>
            </a:r>
          </a:p>
          <a:p>
            <a:pPr lvl="0" algn="l">
              <a:buFont typeface="Arial" pitchFamily="34" charset="0"/>
              <a:buChar char="•"/>
            </a:pPr>
            <a:r>
              <a:rPr lang="en-US" sz="2800" dirty="0" smtClean="0"/>
              <a:t>  Be afraid to spend some money</a:t>
            </a:r>
          </a:p>
          <a:p>
            <a:pPr lvl="0" algn="l">
              <a:buFont typeface="Arial" pitchFamily="34" charset="0"/>
              <a:buChar char="•"/>
            </a:pPr>
            <a:r>
              <a:rPr lang="en-US" sz="2800" dirty="0" smtClean="0"/>
              <a:t>  Neglect to ask the congregation to increase their    pledges</a:t>
            </a:r>
          </a:p>
          <a:p>
            <a:pPr lvl="0" algn="l">
              <a:buFont typeface="Arial" pitchFamily="34" charset="0"/>
              <a:buChar char="•"/>
            </a:pPr>
            <a:r>
              <a:rPr lang="en-US" sz="2800" dirty="0" smtClean="0"/>
              <a:t>  Use a “line item” budget</a:t>
            </a:r>
          </a:p>
          <a:p>
            <a:pPr lvl="0" algn="l">
              <a:buFont typeface="Arial" pitchFamily="34" charset="0"/>
              <a:buChar char="•"/>
            </a:pPr>
            <a:r>
              <a:rPr lang="en-US" sz="2800" dirty="0" smtClean="0"/>
              <a:t>  Use a “One Letter Fits All” mailing</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Treat Your Annual Financial Campaign as a “Campaign”</a:t>
            </a:r>
            <a:endParaRPr lang="en-US" dirty="0"/>
          </a:p>
        </p:txBody>
      </p:sp>
      <p:sp>
        <p:nvSpPr>
          <p:cNvPr id="3" name="Text Placeholder 2"/>
          <p:cNvSpPr>
            <a:spLocks noGrp="1"/>
          </p:cNvSpPr>
          <p:nvPr>
            <p:ph type="body" idx="1"/>
          </p:nvPr>
        </p:nvSpPr>
        <p:spPr/>
        <p:txBody>
          <a:bodyPr/>
          <a:lstStyle/>
          <a:p>
            <a:r>
              <a:rPr lang="en-US" dirty="0" smtClean="0"/>
              <a:t>Make a plan </a:t>
            </a:r>
            <a:endParaRPr lang="en-US" dirty="0"/>
          </a:p>
        </p:txBody>
      </p:sp>
      <p:sp>
        <p:nvSpPr>
          <p:cNvPr id="4" name="Rectangle 3"/>
          <p:cNvSpPr/>
          <p:nvPr/>
        </p:nvSpPr>
        <p:spPr>
          <a:xfrm>
            <a:off x="306234" y="1124744"/>
            <a:ext cx="8640960" cy="5632311"/>
          </a:xfrm>
          <a:prstGeom prst="rect">
            <a:avLst/>
          </a:prstGeom>
        </p:spPr>
        <p:txBody>
          <a:bodyPr wrap="square">
            <a:spAutoFit/>
          </a:bodyPr>
          <a:lstStyle/>
          <a:p>
            <a:pPr marL="514350" lvl="0" indent="-514350">
              <a:buFont typeface="+mj-lt"/>
              <a:buAutoNum type="arabicPeriod"/>
            </a:pPr>
            <a:endParaRPr lang="en-US" dirty="0" smtClean="0"/>
          </a:p>
          <a:p>
            <a:pPr marL="514350" lvl="0" indent="-514350">
              <a:buFont typeface="+mj-lt"/>
              <a:buAutoNum type="arabicPeriod"/>
            </a:pPr>
            <a:endParaRPr lang="en-US" dirty="0"/>
          </a:p>
          <a:p>
            <a:pPr marL="514350" lvl="0" indent="-514350">
              <a:buFont typeface="+mj-lt"/>
              <a:buAutoNum type="arabicPeriod"/>
            </a:pPr>
            <a:endParaRPr lang="en-US" dirty="0" smtClean="0"/>
          </a:p>
          <a:p>
            <a:pPr marL="514350" lvl="0" indent="-514350">
              <a:buFont typeface="+mj-lt"/>
              <a:buAutoNum type="arabicPeriod"/>
            </a:pPr>
            <a:endParaRPr lang="en-US" dirty="0"/>
          </a:p>
          <a:p>
            <a:pPr marL="514350" lvl="0" indent="-514350" algn="l">
              <a:buFont typeface="+mj-lt"/>
              <a:buAutoNum type="arabicPeriod"/>
            </a:pPr>
            <a:endParaRPr lang="en-US" b="1" dirty="0" smtClean="0"/>
          </a:p>
          <a:p>
            <a:pPr marL="514350" lvl="0" indent="-514350">
              <a:buFont typeface="+mj-lt"/>
              <a:buAutoNum type="arabicPeriod"/>
            </a:pPr>
            <a:endParaRPr lang="en-US" dirty="0"/>
          </a:p>
          <a:p>
            <a:pPr marL="514350" lvl="0" indent="-514350">
              <a:buFont typeface="+mj-lt"/>
              <a:buAutoNum type="arabicPeriod"/>
            </a:pPr>
            <a:endParaRPr lang="en-US" dirty="0" smtClean="0"/>
          </a:p>
          <a:p>
            <a:pPr marL="342900" lvl="0" indent="-342900" algn="l">
              <a:buFont typeface="+mj-lt"/>
              <a:buAutoNum type="arabicPeriod"/>
            </a:pPr>
            <a:endParaRPr lang="en-US" dirty="0"/>
          </a:p>
          <a:p>
            <a:pPr marL="342900" lvl="0" indent="-342900" algn="l">
              <a:buFont typeface="+mj-lt"/>
              <a:buAutoNum type="arabicPeriod"/>
            </a:pPr>
            <a:r>
              <a:rPr lang="en-US" dirty="0" smtClean="0"/>
              <a:t>Same </a:t>
            </a:r>
            <a:r>
              <a:rPr lang="en-US" dirty="0"/>
              <a:t>process for a capital campaign can be put into the annual campaign</a:t>
            </a:r>
          </a:p>
          <a:p>
            <a:pPr marL="342900" lvl="0" indent="-342900" algn="l">
              <a:buFont typeface="+mj-lt"/>
              <a:buAutoNum type="arabicPeriod"/>
            </a:pPr>
            <a:r>
              <a:rPr lang="en-US" dirty="0"/>
              <a:t>Confidential—not secret—information (only those who need to know will know information)</a:t>
            </a:r>
          </a:p>
          <a:p>
            <a:pPr marL="342900" lvl="0" indent="-342900" algn="l">
              <a:buFont typeface="+mj-lt"/>
              <a:buAutoNum type="arabicPeriod"/>
            </a:pPr>
            <a:r>
              <a:rPr lang="en-US" dirty="0"/>
              <a:t>Carefully selected committee—connection, concern and capacity—keep small (2-4 people) </a:t>
            </a:r>
          </a:p>
          <a:p>
            <a:pPr marL="342900" lvl="0" indent="-342900" algn="l">
              <a:buFont typeface="+mj-lt"/>
              <a:buAutoNum type="arabicPeriod"/>
            </a:pPr>
            <a:r>
              <a:rPr lang="en-US" dirty="0"/>
              <a:t>Farm out parts of campaign—mailings, dinners, gatherings, etc.—to include more people</a:t>
            </a:r>
          </a:p>
          <a:p>
            <a:pPr marL="342900" lvl="0" indent="-342900" algn="l">
              <a:buFont typeface="+mj-lt"/>
              <a:buAutoNum type="arabicPeriod"/>
            </a:pPr>
            <a:r>
              <a:rPr lang="en-US" dirty="0"/>
              <a:t>Clearly articulate purpose—why support the church’s ministry—don’t assume people know!</a:t>
            </a:r>
          </a:p>
          <a:p>
            <a:pPr marL="342900" lvl="0" indent="-342900" algn="l">
              <a:buFont typeface="+mj-lt"/>
              <a:buAutoNum type="arabicPeriod"/>
            </a:pPr>
            <a:r>
              <a:rPr lang="en-US" dirty="0"/>
              <a:t>Contact church leaders and key members for leadership gifts—called the “silent phase”</a:t>
            </a:r>
          </a:p>
          <a:p>
            <a:pPr marL="342900" lvl="0" indent="-342900" algn="l">
              <a:buFont typeface="+mj-lt"/>
              <a:buAutoNum type="arabicPeriod"/>
            </a:pPr>
            <a:r>
              <a:rPr lang="en-US" dirty="0"/>
              <a:t>Help everyone be a part—called the “public phase”</a:t>
            </a:r>
          </a:p>
        </p:txBody>
      </p:sp>
    </p:spTree>
    <p:extLst>
      <p:ext uri="{BB962C8B-B14F-4D97-AF65-F5344CB8AC3E}">
        <p14:creationId xmlns:p14="http://schemas.microsoft.com/office/powerpoint/2010/main" val="22294598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Treat Your Annual Financial Campaign as a “Campaign”</a:t>
            </a:r>
            <a:endParaRPr lang="en-US" dirty="0"/>
          </a:p>
        </p:txBody>
      </p:sp>
      <p:sp>
        <p:nvSpPr>
          <p:cNvPr id="4" name="Rectangle 3"/>
          <p:cNvSpPr/>
          <p:nvPr/>
        </p:nvSpPr>
        <p:spPr>
          <a:xfrm>
            <a:off x="255748" y="2780928"/>
            <a:ext cx="8888252" cy="4062651"/>
          </a:xfrm>
          <a:prstGeom prst="rect">
            <a:avLst/>
          </a:prstGeom>
        </p:spPr>
        <p:txBody>
          <a:bodyPr wrap="square">
            <a:spAutoFit/>
          </a:bodyPr>
          <a:lstStyle/>
          <a:p>
            <a:pPr lvl="0"/>
            <a:endParaRPr lang="en-US" dirty="0" smtClean="0"/>
          </a:p>
          <a:p>
            <a:pPr marL="342900" lvl="0" indent="-342900" algn="l">
              <a:buFont typeface="+mj-lt"/>
              <a:buAutoNum type="arabicPeriod"/>
            </a:pPr>
            <a:r>
              <a:rPr lang="en-US" sz="2000" dirty="0" smtClean="0"/>
              <a:t>   </a:t>
            </a:r>
            <a:r>
              <a:rPr lang="en-US" sz="2400" dirty="0" smtClean="0"/>
              <a:t>It </a:t>
            </a:r>
            <a:r>
              <a:rPr lang="en-US" sz="2400" dirty="0"/>
              <a:t>rarely matters what we do—as long as we do it well!</a:t>
            </a:r>
          </a:p>
          <a:p>
            <a:pPr marL="514350" lvl="0" indent="-514350" algn="l">
              <a:buFont typeface="+mj-lt"/>
              <a:buAutoNum type="arabicPeriod"/>
            </a:pPr>
            <a:r>
              <a:rPr lang="en-US" sz="2400" dirty="0"/>
              <a:t>Personality of the campaign should be similar to personality of pastor and congregation</a:t>
            </a:r>
          </a:p>
          <a:p>
            <a:pPr marL="514350" lvl="0" indent="-514350" algn="l">
              <a:buFont typeface="+mj-lt"/>
              <a:buAutoNum type="arabicPeriod"/>
            </a:pPr>
            <a:r>
              <a:rPr lang="en-US" sz="2400" dirty="0"/>
              <a:t>“Stretch a little” by making a little more crazy or a little more refined—shows importance</a:t>
            </a:r>
          </a:p>
          <a:p>
            <a:pPr marL="514350" lvl="0" indent="-514350" algn="l">
              <a:buFont typeface="+mj-lt"/>
              <a:buAutoNum type="arabicPeriod"/>
            </a:pPr>
            <a:r>
              <a:rPr lang="en-US" sz="2400" dirty="0"/>
              <a:t>Be honest about money and what it will do—“This is what we are doing…and this is what we would like to do…these are not my/our priorities…these are the values this congregation has identified …these are our values…these are our ministries....”</a:t>
            </a:r>
          </a:p>
        </p:txBody>
      </p:sp>
    </p:spTree>
    <p:extLst>
      <p:ext uri="{BB962C8B-B14F-4D97-AF65-F5344CB8AC3E}">
        <p14:creationId xmlns:p14="http://schemas.microsoft.com/office/powerpoint/2010/main" val="1000220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Treat Your Annual Financial Campaign as a “Campaign”</a:t>
            </a:r>
            <a:endParaRPr lang="en-US" dirty="0"/>
          </a:p>
        </p:txBody>
      </p:sp>
      <p:sp>
        <p:nvSpPr>
          <p:cNvPr id="3" name="Text Placeholder 2"/>
          <p:cNvSpPr>
            <a:spLocks noGrp="1"/>
          </p:cNvSpPr>
          <p:nvPr>
            <p:ph type="body" idx="1"/>
          </p:nvPr>
        </p:nvSpPr>
        <p:spPr/>
        <p:txBody>
          <a:bodyPr>
            <a:normAutofit/>
          </a:bodyPr>
          <a:lstStyle/>
          <a:p>
            <a:endParaRPr lang="en-US" sz="2400" b="1" dirty="0"/>
          </a:p>
        </p:txBody>
      </p:sp>
      <p:sp>
        <p:nvSpPr>
          <p:cNvPr id="4" name="TextBox 3"/>
          <p:cNvSpPr txBox="1"/>
          <p:nvPr/>
        </p:nvSpPr>
        <p:spPr>
          <a:xfrm>
            <a:off x="1043608" y="2852936"/>
            <a:ext cx="7344816" cy="3539430"/>
          </a:xfrm>
          <a:prstGeom prst="rect">
            <a:avLst/>
          </a:prstGeom>
          <a:noFill/>
        </p:spPr>
        <p:txBody>
          <a:bodyPr wrap="square" rtlCol="0">
            <a:spAutoFit/>
          </a:bodyPr>
          <a:lstStyle/>
          <a:p>
            <a:pPr marL="514350" lvl="0" indent="-514350" algn="l">
              <a:buFont typeface="+mj-lt"/>
              <a:buAutoNum type="arabicPeriod"/>
            </a:pPr>
            <a:r>
              <a:rPr lang="en-US" sz="2800" b="1" dirty="0"/>
              <a:t>This is important</a:t>
            </a:r>
            <a:r>
              <a:rPr lang="en-US" sz="2800" dirty="0"/>
              <a:t>—demands time, attention and resources</a:t>
            </a:r>
          </a:p>
          <a:p>
            <a:pPr marL="514350" lvl="0" indent="-514350" algn="l">
              <a:buFont typeface="+mj-lt"/>
              <a:buAutoNum type="arabicPeriod"/>
            </a:pPr>
            <a:r>
              <a:rPr lang="en-US" sz="2800" b="1" dirty="0"/>
              <a:t>Begin </a:t>
            </a:r>
            <a:r>
              <a:rPr lang="en-US" sz="2800" b="1" dirty="0" smtClean="0"/>
              <a:t>as early as possible </a:t>
            </a:r>
          </a:p>
          <a:p>
            <a:pPr marL="514350" lvl="0" indent="-514350" algn="l">
              <a:buFont typeface="+mj-lt"/>
              <a:buAutoNum type="arabicPeriod"/>
            </a:pPr>
            <a:r>
              <a:rPr lang="en-US" sz="2800" b="1" dirty="0" smtClean="0"/>
              <a:t>Set </a:t>
            </a:r>
            <a:r>
              <a:rPr lang="en-US" sz="2800" b="1" dirty="0"/>
              <a:t>deadlines</a:t>
            </a:r>
            <a:r>
              <a:rPr lang="en-US" sz="2800" dirty="0"/>
              <a:t>—meet regularly and hold people to them—shows value and importance</a:t>
            </a:r>
          </a:p>
          <a:p>
            <a:pPr marL="514350" lvl="0" indent="-514350" algn="l">
              <a:buFont typeface="+mj-lt"/>
              <a:buAutoNum type="arabicPeriod"/>
            </a:pPr>
            <a:r>
              <a:rPr lang="en-US" sz="2800" b="1" dirty="0"/>
              <a:t>Presentation is vital</a:t>
            </a:r>
            <a:r>
              <a:rPr lang="en-US" sz="2800" dirty="0"/>
              <a:t>—use your best people in public</a:t>
            </a:r>
          </a:p>
        </p:txBody>
      </p:sp>
    </p:spTree>
    <p:extLst>
      <p:ext uri="{BB962C8B-B14F-4D97-AF65-F5344CB8AC3E}">
        <p14:creationId xmlns:p14="http://schemas.microsoft.com/office/powerpoint/2010/main" val="23972525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Treat Your Annual Financial Campaign as a “Campaign”</a:t>
            </a:r>
            <a:endParaRPr lang="en-US" dirty="0"/>
          </a:p>
        </p:txBody>
      </p:sp>
      <p:sp>
        <p:nvSpPr>
          <p:cNvPr id="3" name="Text Placeholder 2"/>
          <p:cNvSpPr>
            <a:spLocks noGrp="1"/>
          </p:cNvSpPr>
          <p:nvPr>
            <p:ph type="body" idx="1"/>
          </p:nvPr>
        </p:nvSpPr>
        <p:spPr/>
        <p:txBody>
          <a:bodyPr/>
          <a:lstStyle/>
          <a:p>
            <a:r>
              <a:rPr lang="en-US" dirty="0" smtClean="0"/>
              <a:t>Make it personal </a:t>
            </a:r>
            <a:endParaRPr lang="en-US" dirty="0"/>
          </a:p>
        </p:txBody>
      </p:sp>
      <p:sp>
        <p:nvSpPr>
          <p:cNvPr id="4" name="TextBox 3"/>
          <p:cNvSpPr txBox="1"/>
          <p:nvPr/>
        </p:nvSpPr>
        <p:spPr>
          <a:xfrm>
            <a:off x="827584" y="3140968"/>
            <a:ext cx="7632848" cy="2862322"/>
          </a:xfrm>
          <a:prstGeom prst="rect">
            <a:avLst/>
          </a:prstGeom>
          <a:noFill/>
        </p:spPr>
        <p:txBody>
          <a:bodyPr wrap="square" rtlCol="0">
            <a:spAutoFit/>
          </a:bodyPr>
          <a:lstStyle/>
          <a:p>
            <a:pPr lvl="0" algn="l"/>
            <a:r>
              <a:rPr lang="en-US" dirty="0"/>
              <a:t>Average letter is held less than </a:t>
            </a:r>
            <a:r>
              <a:rPr lang="en-US" b="1" dirty="0"/>
              <a:t>four seconds</a:t>
            </a:r>
            <a:r>
              <a:rPr lang="en-US" dirty="0"/>
              <a:t>—including the ones they read!</a:t>
            </a:r>
          </a:p>
          <a:p>
            <a:pPr lvl="0" algn="l"/>
            <a:r>
              <a:rPr lang="en-US" dirty="0"/>
              <a:t>Personal contact is most effective way to share information—shows respect for person and importance of mission</a:t>
            </a:r>
          </a:p>
          <a:p>
            <a:pPr lvl="0" algn="l"/>
            <a:r>
              <a:rPr lang="en-US" dirty="0"/>
              <a:t>Share with members who can make the biggest difference—who has most potential?</a:t>
            </a:r>
          </a:p>
          <a:p>
            <a:pPr lvl="0" algn="l"/>
            <a:r>
              <a:rPr lang="en-US" dirty="0"/>
              <a:t>Don’t coerce or pressure—thank them for past support and share future ministry</a:t>
            </a:r>
          </a:p>
          <a:p>
            <a:pPr lvl="0" algn="l"/>
            <a:r>
              <a:rPr lang="en-US" dirty="0"/>
              <a:t>Let your personality, their personality and your relationship determine your conversation</a:t>
            </a:r>
          </a:p>
        </p:txBody>
      </p:sp>
    </p:spTree>
    <p:extLst>
      <p:ext uri="{BB962C8B-B14F-4D97-AF65-F5344CB8AC3E}">
        <p14:creationId xmlns:p14="http://schemas.microsoft.com/office/powerpoint/2010/main" val="603698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the church, need to make our case /tell our story of vision and impact</a:t>
            </a:r>
          </a:p>
          <a:p>
            <a:r>
              <a:rPr lang="en-US" dirty="0" smtClean="0"/>
              <a:t> We, the church, must change our dialogue on money.</a:t>
            </a:r>
          </a:p>
          <a:p>
            <a:r>
              <a:rPr lang="en-US" dirty="0" smtClean="0"/>
              <a:t>Relationships make a difference. </a:t>
            </a:r>
          </a:p>
          <a:p>
            <a:r>
              <a:rPr lang="en-US" dirty="0" smtClean="0"/>
              <a:t>Individuals are looking for ways to make an impact.   They want to transform the world and their church is one of the ways this can happen. </a:t>
            </a:r>
            <a:endParaRPr lang="en-US" dirty="0"/>
          </a:p>
        </p:txBody>
      </p:sp>
      <p:sp>
        <p:nvSpPr>
          <p:cNvPr id="4" name="Title 3"/>
          <p:cNvSpPr>
            <a:spLocks noGrp="1"/>
          </p:cNvSpPr>
          <p:nvPr>
            <p:ph type="title"/>
          </p:nvPr>
        </p:nvSpPr>
        <p:spPr/>
        <p:txBody>
          <a:bodyPr>
            <a:normAutofit/>
          </a:bodyPr>
          <a:lstStyle/>
          <a:p>
            <a:pPr algn="ctr"/>
            <a:r>
              <a:rPr lang="en-US" sz="3600" dirty="0" smtClean="0"/>
              <a:t>Create  a Year Round Stewardship Education Program</a:t>
            </a:r>
            <a:endParaRPr lang="en-US" sz="36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Create  a Year Round Stewardship Education Program</a:t>
            </a:r>
            <a:endParaRPr lang="en-US" dirty="0"/>
          </a:p>
        </p:txBody>
      </p:sp>
      <p:sp>
        <p:nvSpPr>
          <p:cNvPr id="3" name="Content Placeholder 2"/>
          <p:cNvSpPr>
            <a:spLocks noGrp="1"/>
          </p:cNvSpPr>
          <p:nvPr>
            <p:ph idx="1"/>
          </p:nvPr>
        </p:nvSpPr>
        <p:spPr/>
        <p:txBody>
          <a:bodyPr/>
          <a:lstStyle/>
          <a:p>
            <a:r>
              <a:rPr lang="en-US" dirty="0" smtClean="0"/>
              <a:t>We are all on a financial discipleship journey.</a:t>
            </a:r>
          </a:p>
          <a:p>
            <a:pPr>
              <a:lnSpc>
                <a:spcPct val="80000"/>
              </a:lnSpc>
            </a:pPr>
            <a:endParaRPr lang="en-CA" dirty="0" smtClean="0"/>
          </a:p>
          <a:p>
            <a:pPr>
              <a:lnSpc>
                <a:spcPct val="80000"/>
              </a:lnSpc>
            </a:pPr>
            <a:r>
              <a:rPr lang="en-US" dirty="0" smtClean="0"/>
              <a:t>Stewardship education includes newsletter articles, bulletin blurbs, small group materials, Sunday School curriculum, etc.  </a:t>
            </a:r>
          </a:p>
          <a:p>
            <a:r>
              <a:rPr lang="en-US" dirty="0" smtClean="0"/>
              <a:t>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16" y="2551837"/>
            <a:ext cx="8820980" cy="2677656"/>
          </a:xfrm>
          <a:prstGeom prst="rect">
            <a:avLst/>
          </a:prstGeom>
        </p:spPr>
        <p:txBody>
          <a:bodyPr wrap="square">
            <a:spAutoFit/>
          </a:bodyPr>
          <a:lstStyle/>
          <a:p>
            <a:pPr marL="742950" lvl="1" indent="-285750" algn="l">
              <a:buFont typeface="Arial" panose="020B0604020202020204" pitchFamily="34" charset="0"/>
              <a:buChar char="•"/>
            </a:pPr>
            <a:r>
              <a:rPr lang="en-US" sz="2800" dirty="0"/>
              <a:t>Have </a:t>
            </a:r>
            <a:r>
              <a:rPr lang="en-US" sz="2800" dirty="0" smtClean="0"/>
              <a:t>Mission </a:t>
            </a:r>
            <a:r>
              <a:rPr lang="en-US" sz="2800" dirty="0"/>
              <a:t>and Ministry Stories as part of the </a:t>
            </a:r>
            <a:r>
              <a:rPr lang="en-US" sz="2800" dirty="0" smtClean="0"/>
              <a:t>Offering every Sunday morning. </a:t>
            </a:r>
          </a:p>
          <a:p>
            <a:pPr marL="742950" lvl="1" indent="-285750" algn="l">
              <a:buFont typeface="Arial" panose="020B0604020202020204" pitchFamily="34" charset="0"/>
              <a:buChar char="•"/>
            </a:pPr>
            <a:r>
              <a:rPr lang="en-US" sz="2800" dirty="0" smtClean="0"/>
              <a:t> </a:t>
            </a:r>
            <a:endParaRPr lang="en-US" sz="2800" dirty="0"/>
          </a:p>
          <a:p>
            <a:pPr marL="742950" lvl="1" indent="-285750" algn="l">
              <a:buFont typeface="Arial" panose="020B0604020202020204" pitchFamily="34" charset="0"/>
              <a:buChar char="•"/>
            </a:pPr>
            <a:r>
              <a:rPr lang="en-US" sz="2800" dirty="0"/>
              <a:t>Remember People give to mission not </a:t>
            </a:r>
            <a:r>
              <a:rPr lang="en-US" sz="2800" dirty="0" smtClean="0"/>
              <a:t>budgets.</a:t>
            </a:r>
          </a:p>
          <a:p>
            <a:pPr marL="742950" lvl="1" indent="-285750" algn="l">
              <a:buFont typeface="Arial" panose="020B0604020202020204" pitchFamily="34" charset="0"/>
              <a:buChar char="•"/>
            </a:pPr>
            <a:endParaRPr lang="en-US" sz="2800" dirty="0"/>
          </a:p>
          <a:p>
            <a:pPr marL="742950" lvl="1" indent="-285750" algn="l">
              <a:buFont typeface="Arial" panose="020B0604020202020204" pitchFamily="34" charset="0"/>
              <a:buChar char="•"/>
            </a:pPr>
            <a:r>
              <a:rPr lang="en-US" sz="2800" dirty="0"/>
              <a:t>Have monthly witness of transformed lives</a:t>
            </a:r>
          </a:p>
        </p:txBody>
      </p:sp>
      <p:sp>
        <p:nvSpPr>
          <p:cNvPr id="3" name="TextBox 2"/>
          <p:cNvSpPr txBox="1"/>
          <p:nvPr/>
        </p:nvSpPr>
        <p:spPr>
          <a:xfrm>
            <a:off x="215516" y="1052736"/>
            <a:ext cx="8712968" cy="1323439"/>
          </a:xfrm>
          <a:prstGeom prst="rect">
            <a:avLst/>
          </a:prstGeom>
          <a:noFill/>
        </p:spPr>
        <p:txBody>
          <a:bodyPr wrap="square" rtlCol="0">
            <a:spAutoFit/>
          </a:bodyPr>
          <a:lstStyle/>
          <a:p>
            <a:r>
              <a:rPr lang="en-US" sz="4000" b="1" dirty="0">
                <a:solidFill>
                  <a:schemeClr val="accent1"/>
                </a:solidFill>
                <a:latin typeface="+mj-lt"/>
              </a:rPr>
              <a:t>Create a Year Round Stewardship Education Program</a:t>
            </a:r>
            <a:endParaRPr lang="en-US" sz="4000" dirty="0">
              <a:solidFill>
                <a:schemeClr val="accent1"/>
              </a:solidFill>
              <a:latin typeface="+mj-lt"/>
            </a:endParaRPr>
          </a:p>
        </p:txBody>
      </p:sp>
    </p:spTree>
    <p:extLst>
      <p:ext uri="{BB962C8B-B14F-4D97-AF65-F5344CB8AC3E}">
        <p14:creationId xmlns:p14="http://schemas.microsoft.com/office/powerpoint/2010/main" val="2741534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52128"/>
          </a:xfrm>
        </p:spPr>
        <p:txBody>
          <a:bodyPr>
            <a:normAutofit fontScale="90000"/>
          </a:bodyPr>
          <a:lstStyle/>
          <a:p>
            <a:r>
              <a:rPr lang="en-US" dirty="0" smtClean="0"/>
              <a:t>2.  Eliminate </a:t>
            </a:r>
            <a:r>
              <a:rPr lang="en-US" dirty="0"/>
              <a:t>Secrecy Surrounding 	Money</a:t>
            </a:r>
          </a:p>
        </p:txBody>
      </p:sp>
      <p:sp>
        <p:nvSpPr>
          <p:cNvPr id="3" name="Content Placeholder 2"/>
          <p:cNvSpPr>
            <a:spLocks noGrp="1"/>
          </p:cNvSpPr>
          <p:nvPr>
            <p:ph idx="1"/>
          </p:nvPr>
        </p:nvSpPr>
        <p:spPr>
          <a:xfrm>
            <a:off x="0" y="1484784"/>
            <a:ext cx="9144000" cy="5184575"/>
          </a:xfrm>
        </p:spPr>
        <p:txBody>
          <a:bodyPr>
            <a:normAutofit lnSpcReduction="10000"/>
          </a:bodyPr>
          <a:lstStyle/>
          <a:p>
            <a:pPr marL="118872" lvl="1" indent="0">
              <a:spcBef>
                <a:spcPts val="0"/>
              </a:spcBef>
              <a:buClr>
                <a:schemeClr val="accent1"/>
              </a:buClr>
              <a:buSzPct val="80000"/>
              <a:buNone/>
            </a:pPr>
            <a:r>
              <a:rPr lang="en-US" dirty="0"/>
              <a:t>The financial life of the church should be fully transparent.  </a:t>
            </a:r>
            <a:endParaRPr lang="en-US" dirty="0" smtClean="0"/>
          </a:p>
          <a:p>
            <a:pPr marL="118872" lvl="1" indent="0">
              <a:spcBef>
                <a:spcPts val="0"/>
              </a:spcBef>
              <a:buClr>
                <a:schemeClr val="accent1"/>
              </a:buClr>
              <a:buSzPct val="80000"/>
              <a:buNone/>
            </a:pPr>
            <a:endParaRPr lang="en-US" dirty="0"/>
          </a:p>
          <a:p>
            <a:pPr marL="118872" lvl="1" indent="0">
              <a:spcBef>
                <a:spcPts val="0"/>
              </a:spcBef>
              <a:buClr>
                <a:schemeClr val="accent1"/>
              </a:buClr>
              <a:buSzPct val="80000"/>
              <a:buNone/>
            </a:pPr>
            <a:r>
              <a:rPr lang="en-US" b="1" dirty="0" smtClean="0">
                <a:solidFill>
                  <a:schemeClr val="accent1"/>
                </a:solidFill>
              </a:rPr>
              <a:t>The </a:t>
            </a:r>
            <a:r>
              <a:rPr lang="en-US" b="1" dirty="0">
                <a:solidFill>
                  <a:schemeClr val="accent1"/>
                </a:solidFill>
              </a:rPr>
              <a:t>congregation should </a:t>
            </a:r>
            <a:r>
              <a:rPr lang="en-US" b="1" dirty="0" smtClean="0">
                <a:solidFill>
                  <a:schemeClr val="accent1"/>
                </a:solidFill>
              </a:rPr>
              <a:t>receive:</a:t>
            </a:r>
          </a:p>
          <a:p>
            <a:pPr marL="438912" lvl="1" indent="-320040">
              <a:spcBef>
                <a:spcPts val="0"/>
              </a:spcBef>
              <a:buClr>
                <a:schemeClr val="accent1"/>
              </a:buClr>
              <a:buSzPct val="80000"/>
              <a:buFont typeface="Wingdings 2"/>
              <a:buChar char=""/>
            </a:pPr>
            <a:r>
              <a:rPr lang="en-US" dirty="0" smtClean="0"/>
              <a:t>Regular </a:t>
            </a:r>
            <a:r>
              <a:rPr lang="en-US" dirty="0"/>
              <a:t>statements of their giving, </a:t>
            </a:r>
            <a:endParaRPr lang="en-US" dirty="0" smtClean="0"/>
          </a:p>
          <a:p>
            <a:pPr marL="438912" lvl="1" indent="-320040">
              <a:spcBef>
                <a:spcPts val="0"/>
              </a:spcBef>
              <a:buClr>
                <a:schemeClr val="accent1"/>
              </a:buClr>
              <a:buSzPct val="80000"/>
              <a:buFont typeface="Wingdings 2"/>
              <a:buChar char=""/>
            </a:pPr>
            <a:r>
              <a:rPr lang="en-US" dirty="0" smtClean="0"/>
              <a:t>Regular reports </a:t>
            </a:r>
            <a:r>
              <a:rPr lang="en-US" dirty="0"/>
              <a:t>on the spending of the church, </a:t>
            </a:r>
            <a:endParaRPr lang="en-US" dirty="0" smtClean="0"/>
          </a:p>
          <a:p>
            <a:pPr marL="438912" lvl="1" indent="-320040">
              <a:spcBef>
                <a:spcPts val="0"/>
              </a:spcBef>
              <a:buClr>
                <a:schemeClr val="accent1"/>
              </a:buClr>
              <a:buSzPct val="80000"/>
              <a:buFont typeface="Wingdings 2"/>
              <a:buChar char=""/>
            </a:pPr>
            <a:r>
              <a:rPr lang="en-US" dirty="0" smtClean="0"/>
              <a:t>Prompt</a:t>
            </a:r>
            <a:r>
              <a:rPr lang="en-US" dirty="0"/>
              <a:t>, truthful, and forthright  answers to all questions about spending.  </a:t>
            </a:r>
            <a:endParaRPr lang="en-US" dirty="0" smtClean="0"/>
          </a:p>
          <a:p>
            <a:pPr marL="118872" lvl="1" indent="0">
              <a:spcBef>
                <a:spcPts val="0"/>
              </a:spcBef>
              <a:buClr>
                <a:schemeClr val="accent1"/>
              </a:buClr>
              <a:buSzPct val="80000"/>
              <a:buNone/>
            </a:pPr>
            <a:r>
              <a:rPr lang="en-US" b="1" dirty="0" smtClean="0">
                <a:solidFill>
                  <a:schemeClr val="accent1"/>
                </a:solidFill>
              </a:rPr>
              <a:t>It </a:t>
            </a:r>
            <a:r>
              <a:rPr lang="en-US" b="1" dirty="0">
                <a:solidFill>
                  <a:schemeClr val="accent1"/>
                </a:solidFill>
              </a:rPr>
              <a:t>should be clear that </a:t>
            </a:r>
            <a:endParaRPr lang="en-US" b="1" dirty="0" smtClean="0">
              <a:solidFill>
                <a:schemeClr val="accent1"/>
              </a:solidFill>
            </a:endParaRPr>
          </a:p>
          <a:p>
            <a:pPr marL="438912" lvl="1" indent="-320040">
              <a:spcBef>
                <a:spcPts val="0"/>
              </a:spcBef>
              <a:buClr>
                <a:schemeClr val="accent1"/>
              </a:buClr>
              <a:buSzPct val="80000"/>
              <a:buFont typeface="Wingdings 2"/>
              <a:buChar char=""/>
            </a:pPr>
            <a:r>
              <a:rPr lang="en-US" dirty="0" smtClean="0"/>
              <a:t>the </a:t>
            </a:r>
            <a:r>
              <a:rPr lang="en-US" dirty="0"/>
              <a:t>Session exercises prudent judgment in its stewardship </a:t>
            </a:r>
            <a:r>
              <a:rPr lang="en-US" dirty="0" smtClean="0"/>
              <a:t>responsibilities;</a:t>
            </a:r>
          </a:p>
          <a:p>
            <a:pPr marL="438912" lvl="1" indent="-320040">
              <a:spcBef>
                <a:spcPts val="0"/>
              </a:spcBef>
              <a:buClr>
                <a:schemeClr val="accent1"/>
              </a:buClr>
              <a:buSzPct val="80000"/>
              <a:buFont typeface="Wingdings 2"/>
              <a:buChar char=""/>
            </a:pPr>
            <a:r>
              <a:rPr lang="en-US" dirty="0" smtClean="0"/>
              <a:t>that </a:t>
            </a:r>
            <a:r>
              <a:rPr lang="en-US" dirty="0"/>
              <a:t>gifts will be used for the purposes for which they were given.  </a:t>
            </a:r>
          </a:p>
          <a:p>
            <a:endParaRPr lang="en-US" dirty="0"/>
          </a:p>
        </p:txBody>
      </p:sp>
    </p:spTree>
    <p:extLst>
      <p:ext uri="{BB962C8B-B14F-4D97-AF65-F5344CB8AC3E}">
        <p14:creationId xmlns:p14="http://schemas.microsoft.com/office/powerpoint/2010/main" val="195794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Eliminate Secrecy Surrounding 	Money</a:t>
            </a:r>
            <a:endParaRPr lang="en-US" dirty="0"/>
          </a:p>
        </p:txBody>
      </p:sp>
      <p:sp>
        <p:nvSpPr>
          <p:cNvPr id="3" name="Content Placeholder 2"/>
          <p:cNvSpPr>
            <a:spLocks noGrp="1"/>
          </p:cNvSpPr>
          <p:nvPr>
            <p:ph idx="1"/>
          </p:nvPr>
        </p:nvSpPr>
        <p:spPr>
          <a:xfrm>
            <a:off x="457200" y="1556792"/>
            <a:ext cx="8229600" cy="5301207"/>
          </a:xfrm>
        </p:spPr>
        <p:txBody>
          <a:bodyPr>
            <a:normAutofit fontScale="92500"/>
          </a:bodyPr>
          <a:lstStyle/>
          <a:p>
            <a:r>
              <a:rPr lang="en-US" sz="4000" dirty="0" smtClean="0"/>
              <a:t>Pastors should know what people give</a:t>
            </a:r>
            <a:r>
              <a:rPr lang="en-US" sz="4400" dirty="0" smtClean="0"/>
              <a:t>. </a:t>
            </a:r>
            <a:r>
              <a:rPr lang="en-US" sz="4000" dirty="0" smtClean="0"/>
              <a:t>Pastors should respond whenever:</a:t>
            </a:r>
            <a:endParaRPr lang="en-US" sz="4000" dirty="0" smtClean="0"/>
          </a:p>
          <a:p>
            <a:pPr lvl="2"/>
            <a:r>
              <a:rPr lang="en-US" sz="2000" dirty="0" smtClean="0"/>
              <a:t>Someone new starts giving regularly.</a:t>
            </a:r>
          </a:p>
          <a:p>
            <a:pPr lvl="2"/>
            <a:r>
              <a:rPr lang="en-US" sz="2000" dirty="0" smtClean="0"/>
              <a:t>Someone stops giving or significantly decrease their giving.</a:t>
            </a:r>
          </a:p>
          <a:p>
            <a:pPr lvl="2"/>
            <a:r>
              <a:rPr lang="en-US" sz="2000" dirty="0" smtClean="0"/>
              <a:t>Someone gives a gift for a special purpose. </a:t>
            </a:r>
          </a:p>
          <a:p>
            <a:pPr lvl="2"/>
            <a:r>
              <a:rPr lang="en-US" sz="2000" dirty="0" smtClean="0"/>
              <a:t>Someone is being considered for a top leadership position.</a:t>
            </a:r>
          </a:p>
          <a:p>
            <a:pPr lvl="2"/>
            <a:r>
              <a:rPr lang="en-US" sz="2000" dirty="0" smtClean="0"/>
              <a:t>Someone  has shown the capacity to give generously. </a:t>
            </a:r>
          </a:p>
          <a:p>
            <a:pPr lvl="1"/>
            <a:r>
              <a:rPr lang="en-US" sz="2400" dirty="0" smtClean="0"/>
              <a:t>Additionally it is helpful for a pastor to know giving patterns and levels .</a:t>
            </a:r>
          </a:p>
          <a:p>
            <a:pPr lvl="1"/>
            <a:r>
              <a:rPr lang="en-US" sz="2400" dirty="0" smtClean="0"/>
              <a:t>Saves a pastor from judging a person by secular values of prominence, community status, of flashy signs of wealth</a:t>
            </a:r>
          </a:p>
          <a:p>
            <a:pPr lvl="1"/>
            <a:r>
              <a:rPr lang="en-US" sz="2400" dirty="0" smtClean="0"/>
              <a:t>Prevents the spiritually immature from attempting to bully the leadership into letting them control the church.   </a:t>
            </a:r>
          </a:p>
          <a:p>
            <a:pPr lvl="1"/>
            <a:endParaRPr lang="en-US" sz="2400" dirty="0" smtClean="0"/>
          </a:p>
        </p:txBody>
      </p:sp>
    </p:spTree>
    <p:extLst>
      <p:ext uri="{BB962C8B-B14F-4D97-AF65-F5344CB8AC3E}">
        <p14:creationId xmlns:p14="http://schemas.microsoft.com/office/powerpoint/2010/main" val="8349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Eliminate Secrecy Surrounding Money</a:t>
            </a:r>
            <a:endParaRPr lang="en-US" b="1" dirty="0"/>
          </a:p>
        </p:txBody>
      </p:sp>
      <p:sp>
        <p:nvSpPr>
          <p:cNvPr id="3" name="Content Placeholder 2"/>
          <p:cNvSpPr>
            <a:spLocks noGrp="1"/>
          </p:cNvSpPr>
          <p:nvPr>
            <p:ph idx="1"/>
          </p:nvPr>
        </p:nvSpPr>
        <p:spPr>
          <a:xfrm>
            <a:off x="457200" y="1828800"/>
            <a:ext cx="8229600" cy="4297363"/>
          </a:xfrm>
        </p:spPr>
        <p:txBody>
          <a:bodyPr>
            <a:normAutofit/>
          </a:bodyPr>
          <a:lstStyle/>
          <a:p>
            <a:r>
              <a:rPr lang="en-US" sz="3000" dirty="0" smtClean="0"/>
              <a:t>Many clergy and laity see money-talk as Taboo</a:t>
            </a:r>
          </a:p>
          <a:p>
            <a:r>
              <a:rPr lang="en-US" sz="3000" dirty="0" smtClean="0"/>
              <a:t>The problem is language: how do we talk about faith and giving. </a:t>
            </a:r>
          </a:p>
          <a:p>
            <a:r>
              <a:rPr lang="en-US" sz="3000" dirty="0" smtClean="0"/>
              <a:t>Pastor must model </a:t>
            </a:r>
            <a:r>
              <a:rPr lang="en-US" sz="3000" dirty="0" smtClean="0"/>
              <a:t>their role as </a:t>
            </a:r>
            <a:r>
              <a:rPr lang="en-US" sz="3000" dirty="0" smtClean="0"/>
              <a:t>Chief Steward </a:t>
            </a:r>
            <a:endParaRPr lang="en-US" sz="3000" dirty="0" smtClean="0"/>
          </a:p>
          <a:p>
            <a:r>
              <a:rPr lang="en-US" sz="3000" dirty="0" smtClean="0"/>
              <a:t>Don’t </a:t>
            </a:r>
            <a:r>
              <a:rPr lang="en-US" sz="3000" dirty="0" smtClean="0"/>
              <a:t>dodge the Biblical texts dealing w. money</a:t>
            </a:r>
          </a:p>
          <a:p>
            <a:r>
              <a:rPr lang="en-US" sz="3000" dirty="0" smtClean="0"/>
              <a:t>Preach about money and the wise use of possession, but not during the campaign. Separate your teaching about money from your asking for money.  </a:t>
            </a:r>
          </a:p>
          <a:p>
            <a:endParaRPr lang="en-US" dirty="0" smtClean="0"/>
          </a:p>
          <a:p>
            <a:endParaRPr lang="en-US" dirty="0"/>
          </a:p>
        </p:txBody>
      </p:sp>
    </p:spTree>
    <p:extLst>
      <p:ext uri="{BB962C8B-B14F-4D97-AF65-F5344CB8AC3E}">
        <p14:creationId xmlns:p14="http://schemas.microsoft.com/office/powerpoint/2010/main" val="2210158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2799</TotalTime>
  <Words>2876</Words>
  <Application>Microsoft Office PowerPoint</Application>
  <PresentationFormat>On-screen Show (4:3)</PresentationFormat>
  <Paragraphs>366</Paragraphs>
  <Slides>68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Module</vt:lpstr>
      <vt:lpstr>Worksheet</vt:lpstr>
      <vt:lpstr>Purpose Focused Stewardship:          Ten Ways to Increase Giving  to Your Church </vt:lpstr>
      <vt:lpstr>Typical Stewardship Programs:  Done Faithfully  but Done Wrong!</vt:lpstr>
      <vt:lpstr>1.  Start with Why</vt:lpstr>
      <vt:lpstr>Start With Why</vt:lpstr>
      <vt:lpstr> Mission Interpretation—we have to have something to support! </vt:lpstr>
      <vt:lpstr>Talk about the Mission of the Church</vt:lpstr>
      <vt:lpstr>2.  Eliminate Secrecy Surrounding  Money</vt:lpstr>
      <vt:lpstr>2.   Eliminate Secrecy Surrounding  Money</vt:lpstr>
      <vt:lpstr>Eliminate Secrecy Surrounding Money</vt:lpstr>
      <vt:lpstr> 3.  Pastor and Session Must Lead </vt:lpstr>
      <vt:lpstr>3. Pastor and Session Lead </vt:lpstr>
      <vt:lpstr>3.  Pastor and Session Must Lead</vt:lpstr>
      <vt:lpstr> 4.  Use a Narrative Budget </vt:lpstr>
      <vt:lpstr>An important insight is the backbone of Narrative Budgeting… </vt:lpstr>
      <vt:lpstr>Sacred story… </vt:lpstr>
      <vt:lpstr>A new way of thinking</vt:lpstr>
      <vt:lpstr>Line item budgets have  serious limitations</vt:lpstr>
      <vt:lpstr>The Narrative Budget</vt:lpstr>
      <vt:lpstr>The Narrative Budget</vt:lpstr>
      <vt:lpstr> 4.  Use a Narrative Budget </vt:lpstr>
      <vt:lpstr>Each congregation has several key components to their ministry…</vt:lpstr>
      <vt:lpstr>Experience shows Six Categories  seems to be 0ptimum</vt:lpstr>
      <vt:lpstr>Notice what category is NOT included in a Narrative Budget</vt:lpstr>
      <vt:lpstr>If you use ADMINISTRATION as a category in your Narrative Budget</vt:lpstr>
      <vt:lpstr> 4.  Use a Narrative Budget </vt:lpstr>
      <vt:lpstr>So after a month of keeping time diaries by your staff you will have an allocation formula</vt:lpstr>
      <vt:lpstr>Don’t get caught in a trap</vt:lpstr>
      <vt:lpstr> 4.  Use a Narrative Budget </vt:lpstr>
      <vt:lpstr> 4.  Use a Narrative Budget </vt:lpstr>
      <vt:lpstr> 4.  Use a Narrative Budget </vt:lpstr>
      <vt:lpstr> 4.  Use a Narrative Budget </vt:lpstr>
      <vt:lpstr>Here’s what you will have when you are done your first Narrative Budget…</vt:lpstr>
      <vt:lpstr>These calculations are fed into a software spreadsheet to produce the following pie chart:</vt:lpstr>
      <vt:lpstr>The software also permits the budget to be expressed in percentages:</vt:lpstr>
      <vt:lpstr>Or the software lets you look at individual slices of the pie…</vt:lpstr>
      <vt:lpstr>The net takeaway we want donors to have is this:</vt:lpstr>
      <vt:lpstr>I strongly recommend…</vt:lpstr>
      <vt:lpstr>You can still make the line item budget available</vt:lpstr>
      <vt:lpstr>5.  Create a High Expectation Congregation   </vt:lpstr>
      <vt:lpstr>PowerPoint Presentation</vt:lpstr>
      <vt:lpstr>Most Money is Given By a few  </vt:lpstr>
      <vt:lpstr>Don’t Treat Everyone the Same   </vt:lpstr>
      <vt:lpstr>PowerPoint Presentation</vt:lpstr>
      <vt:lpstr>The Next Generation of  American Giving</vt:lpstr>
      <vt:lpstr>7.  Recognize Generational Differences</vt:lpstr>
      <vt:lpstr>PowerPoint Presentation</vt:lpstr>
      <vt:lpstr>Generational Groups and Average Contributions per  Year</vt:lpstr>
      <vt:lpstr>Recognize Generational Differences Solicitation Channel Appropriateness Overall</vt:lpstr>
      <vt:lpstr>Recognize Generational Differences How Donors Learned About Their Top Charity  </vt:lpstr>
      <vt:lpstr>Recognize Generational Differences First Form of Engagement with Top Charity</vt:lpstr>
      <vt:lpstr>How Donors want to Engage</vt:lpstr>
      <vt:lpstr>Generational Giving Preferences</vt:lpstr>
      <vt:lpstr>PowerPoint Presentation</vt:lpstr>
      <vt:lpstr>8. Get Your Story Out </vt:lpstr>
      <vt:lpstr>Tell your Story   </vt:lpstr>
      <vt:lpstr>Use Sunday worship to tell the sacred stories</vt:lpstr>
      <vt:lpstr>There are many ways we can use to get the story out</vt:lpstr>
      <vt:lpstr>       9.  Treat Your annual financial campaign as a “Campaign”   </vt:lpstr>
      <vt:lpstr>                Treat Your Annual Financial Campaign as a “Campaign”   </vt:lpstr>
      <vt:lpstr>Treat Your Annual Financial Campaign as a “Campaign”</vt:lpstr>
      <vt:lpstr>Treat Your Annual Financial Campaign as a “Campaign”</vt:lpstr>
      <vt:lpstr>Treat Your Annual Financial Campaign as a “Campaign”</vt:lpstr>
      <vt:lpstr>Treat Your Annual Financial Campaign as a “Campaign”</vt:lpstr>
      <vt:lpstr>Treat Your Annual Financial Campaign as a “Campaign”</vt:lpstr>
      <vt:lpstr>Treat Your Annual Financial Campaign as a “Campaign”</vt:lpstr>
      <vt:lpstr>Create  a Year Round Stewardship Education Program</vt:lpstr>
      <vt:lpstr>Create  a Year Round Stewardship Education Program</vt:lpstr>
      <vt:lpstr>PowerPoint Presentation</vt:lpstr>
    </vt:vector>
  </TitlesOfParts>
  <Company>The Diocese of Niagara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Narrative Budgeting in your Parish</dc:title>
  <dc:creator>dponting</dc:creator>
  <cp:lastModifiedBy>Alan L. Griffin</cp:lastModifiedBy>
  <cp:revision>89</cp:revision>
  <cp:lastPrinted>2014-10-02T21:11:46Z</cp:lastPrinted>
  <dcterms:created xsi:type="dcterms:W3CDTF">2004-06-14T17:09:34Z</dcterms:created>
  <dcterms:modified xsi:type="dcterms:W3CDTF">2014-10-10T13:53:57Z</dcterms:modified>
</cp:coreProperties>
</file>